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2"/>
  </p:sldMasterIdLst>
  <p:notesMasterIdLst>
    <p:notesMasterId r:id="rId117"/>
  </p:notesMasterIdLst>
  <p:sldIdLst>
    <p:sldId id="256" r:id="rId3"/>
    <p:sldId id="370" r:id="rId4"/>
    <p:sldId id="373" r:id="rId5"/>
    <p:sldId id="374" r:id="rId6"/>
    <p:sldId id="375" r:id="rId7"/>
    <p:sldId id="259" r:id="rId8"/>
    <p:sldId id="257" r:id="rId9"/>
    <p:sldId id="260" r:id="rId10"/>
    <p:sldId id="258" r:id="rId11"/>
    <p:sldId id="261" r:id="rId12"/>
    <p:sldId id="262" r:id="rId13"/>
    <p:sldId id="263" r:id="rId14"/>
    <p:sldId id="381" r:id="rId15"/>
    <p:sldId id="264" r:id="rId16"/>
    <p:sldId id="265" r:id="rId17"/>
    <p:sldId id="266" r:id="rId18"/>
    <p:sldId id="267" r:id="rId19"/>
    <p:sldId id="382"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383" r:id="rId33"/>
    <p:sldId id="283" r:id="rId34"/>
    <p:sldId id="282" r:id="rId35"/>
    <p:sldId id="281" r:id="rId36"/>
    <p:sldId id="280" r:id="rId37"/>
    <p:sldId id="284" r:id="rId38"/>
    <p:sldId id="287" r:id="rId39"/>
    <p:sldId id="286" r:id="rId40"/>
    <p:sldId id="285" r:id="rId41"/>
    <p:sldId id="288" r:id="rId42"/>
    <p:sldId id="289" r:id="rId43"/>
    <p:sldId id="291" r:id="rId44"/>
    <p:sldId id="295" r:id="rId45"/>
    <p:sldId id="292" r:id="rId46"/>
    <p:sldId id="290" r:id="rId47"/>
    <p:sldId id="293" r:id="rId48"/>
    <p:sldId id="294" r:id="rId49"/>
    <p:sldId id="296" r:id="rId50"/>
    <p:sldId id="298" r:id="rId51"/>
    <p:sldId id="297" r:id="rId52"/>
    <p:sldId id="299" r:id="rId53"/>
    <p:sldId id="300" r:id="rId54"/>
    <p:sldId id="305" r:id="rId55"/>
    <p:sldId id="302" r:id="rId56"/>
    <p:sldId id="301" r:id="rId57"/>
    <p:sldId id="306" r:id="rId58"/>
    <p:sldId id="303" r:id="rId59"/>
    <p:sldId id="304" r:id="rId60"/>
    <p:sldId id="307" r:id="rId61"/>
    <p:sldId id="308" r:id="rId62"/>
    <p:sldId id="312" r:id="rId63"/>
    <p:sldId id="313" r:id="rId64"/>
    <p:sldId id="386" r:id="rId65"/>
    <p:sldId id="309" r:id="rId66"/>
    <p:sldId id="310" r:id="rId67"/>
    <p:sldId id="311" r:id="rId68"/>
    <p:sldId id="314" r:id="rId69"/>
    <p:sldId id="315" r:id="rId70"/>
    <p:sldId id="316" r:id="rId71"/>
    <p:sldId id="317"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8"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85"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0" autoAdjust="0"/>
  </p:normalViewPr>
  <p:slideViewPr>
    <p:cSldViewPr>
      <p:cViewPr varScale="1">
        <p:scale>
          <a:sx n="107" d="100"/>
          <a:sy n="107" d="100"/>
        </p:scale>
        <p:origin x="165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notesMaster" Target="notesMasters/notes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BA6DF-9C8F-45F0-8D7C-DCB46E9C49D4}" type="datetimeFigureOut">
              <a:rPr lang="en-US" smtClean="0"/>
              <a:pPr/>
              <a:t>1/23/2024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2B879C-9CFB-4406-84EB-50973729E973}" type="slidenum">
              <a:rPr lang="en-US" smtClean="0"/>
              <a:pPr/>
              <a:t>‹#›</a:t>
            </a:fld>
            <a:endParaRPr lang="en-US"/>
          </a:p>
        </p:txBody>
      </p:sp>
    </p:spTree>
    <p:extLst>
      <p:ext uri="{BB962C8B-B14F-4D97-AF65-F5344CB8AC3E}">
        <p14:creationId xmlns:p14="http://schemas.microsoft.com/office/powerpoint/2010/main" val="39504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2B879C-9CFB-4406-84EB-50973729E973}" type="slidenum">
              <a:rPr lang="en-US" smtClean="0"/>
              <a:pPr/>
              <a:t>10</a:t>
            </a:fld>
            <a:endParaRPr lang="en-US"/>
          </a:p>
        </p:txBody>
      </p:sp>
    </p:spTree>
    <p:extLst>
      <p:ext uri="{BB962C8B-B14F-4D97-AF65-F5344CB8AC3E}">
        <p14:creationId xmlns:p14="http://schemas.microsoft.com/office/powerpoint/2010/main" val="1793798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15363" name="Rectangle 3"/>
          <p:cNvSpPr>
            <a:spLocks noGrp="1" noChangeArrowheads="1"/>
          </p:cNvSpPr>
          <p:nvPr>
            <p:ph type="subTitle" idx="1"/>
          </p:nvPr>
        </p:nvSpPr>
        <p:spPr>
          <a:xfrm>
            <a:off x="1371600" y="3886200"/>
            <a:ext cx="6400800" cy="1752600"/>
          </a:xfrm>
        </p:spPr>
        <p:txBody>
          <a:bodyPr/>
          <a:lstStyle>
            <a:lvl1pPr marL="0" indent="0" algn="ctr">
              <a:buFontTx/>
              <a:buNone/>
              <a:defRPr sz="24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228600"/>
            <a:ext cx="17145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28600"/>
            <a:ext cx="49911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CFA1C66-7F35-4C2B-A149-4061A2BD34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371600"/>
            <a:ext cx="33528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3528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9CFA1C66-7F35-4C2B-A149-4061A2BD34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CFA1C66-7F35-4C2B-A149-4061A2BD34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304800" y="228600"/>
            <a:ext cx="8534400" cy="43719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1033" name="Rectangle 9"/>
          <p:cNvSpPr>
            <a:spLocks noChangeArrowheads="1"/>
          </p:cNvSpPr>
          <p:nvPr/>
        </p:nvSpPr>
        <p:spPr bwMode="auto">
          <a:xfrm>
            <a:off x="990600" y="1066800"/>
            <a:ext cx="7162800" cy="5029200"/>
          </a:xfrm>
          <a:prstGeom prst="rect">
            <a:avLst/>
          </a:prstGeom>
          <a:solidFill>
            <a:schemeClr val="bg1">
              <a:alpha val="70000"/>
            </a:schemeClr>
          </a:soli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1371600" y="228600"/>
            <a:ext cx="6172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43000" y="1371600"/>
            <a:ext cx="6858000" cy="475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52578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endParaRPr lang="en-US"/>
          </a:p>
        </p:txBody>
      </p:sp>
      <p:sp>
        <p:nvSpPr>
          <p:cNvPr id="1030" name="Rectangle 6"/>
          <p:cNvSpPr>
            <a:spLocks noGrp="1" noChangeArrowheads="1"/>
          </p:cNvSpPr>
          <p:nvPr>
            <p:ph type="sldNum" sz="quarter" idx="4"/>
          </p:nvPr>
        </p:nvSpPr>
        <p:spPr bwMode="auto">
          <a:xfrm>
            <a:off x="3886200" y="6248400"/>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fld id="{9CFA1C66-7F35-4C2B-A149-4061A2BD34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6600">
          <a:solidFill>
            <a:schemeClr val="tx2"/>
          </a:solidFill>
          <a:latin typeface="+mj-lt"/>
          <a:ea typeface="+mj-ea"/>
          <a:cs typeface="+mj-cs"/>
        </a:defRPr>
      </a:lvl1pPr>
      <a:lvl2pPr algn="ctr" rtl="0" eaLnBrk="1" fontAlgn="base" hangingPunct="1">
        <a:spcBef>
          <a:spcPct val="0"/>
        </a:spcBef>
        <a:spcAft>
          <a:spcPct val="0"/>
        </a:spcAft>
        <a:defRPr sz="6600">
          <a:solidFill>
            <a:schemeClr val="tx2"/>
          </a:solidFill>
          <a:latin typeface="Blue Highway Free Condensed" pitchFamily="2" charset="0"/>
        </a:defRPr>
      </a:lvl2pPr>
      <a:lvl3pPr algn="ctr" rtl="0" eaLnBrk="1" fontAlgn="base" hangingPunct="1">
        <a:spcBef>
          <a:spcPct val="0"/>
        </a:spcBef>
        <a:spcAft>
          <a:spcPct val="0"/>
        </a:spcAft>
        <a:defRPr sz="6600">
          <a:solidFill>
            <a:schemeClr val="tx2"/>
          </a:solidFill>
          <a:latin typeface="Blue Highway Free Condensed" pitchFamily="2" charset="0"/>
        </a:defRPr>
      </a:lvl3pPr>
      <a:lvl4pPr algn="ctr" rtl="0" eaLnBrk="1" fontAlgn="base" hangingPunct="1">
        <a:spcBef>
          <a:spcPct val="0"/>
        </a:spcBef>
        <a:spcAft>
          <a:spcPct val="0"/>
        </a:spcAft>
        <a:defRPr sz="6600">
          <a:solidFill>
            <a:schemeClr val="tx2"/>
          </a:solidFill>
          <a:latin typeface="Blue Highway Free Condensed" pitchFamily="2" charset="0"/>
        </a:defRPr>
      </a:lvl4pPr>
      <a:lvl5pPr algn="ctr" rtl="0" eaLnBrk="1" fontAlgn="base" hangingPunct="1">
        <a:spcBef>
          <a:spcPct val="0"/>
        </a:spcBef>
        <a:spcAft>
          <a:spcPct val="0"/>
        </a:spcAft>
        <a:defRPr sz="6600">
          <a:solidFill>
            <a:schemeClr val="tx2"/>
          </a:solidFill>
          <a:latin typeface="Blue Highway Free Condensed" pitchFamily="2" charset="0"/>
        </a:defRPr>
      </a:lvl5pPr>
      <a:lvl6pPr marL="457200" algn="ctr" rtl="0" eaLnBrk="1" fontAlgn="base" hangingPunct="1">
        <a:spcBef>
          <a:spcPct val="0"/>
        </a:spcBef>
        <a:spcAft>
          <a:spcPct val="0"/>
        </a:spcAft>
        <a:defRPr sz="6600">
          <a:solidFill>
            <a:schemeClr val="tx2"/>
          </a:solidFill>
          <a:latin typeface="Blue Highway Free Condensed" pitchFamily="2" charset="0"/>
        </a:defRPr>
      </a:lvl6pPr>
      <a:lvl7pPr marL="914400" algn="ctr" rtl="0" eaLnBrk="1" fontAlgn="base" hangingPunct="1">
        <a:spcBef>
          <a:spcPct val="0"/>
        </a:spcBef>
        <a:spcAft>
          <a:spcPct val="0"/>
        </a:spcAft>
        <a:defRPr sz="6600">
          <a:solidFill>
            <a:schemeClr val="tx2"/>
          </a:solidFill>
          <a:latin typeface="Blue Highway Free Condensed" pitchFamily="2" charset="0"/>
        </a:defRPr>
      </a:lvl7pPr>
      <a:lvl8pPr marL="1371600" algn="ctr" rtl="0" eaLnBrk="1" fontAlgn="base" hangingPunct="1">
        <a:spcBef>
          <a:spcPct val="0"/>
        </a:spcBef>
        <a:spcAft>
          <a:spcPct val="0"/>
        </a:spcAft>
        <a:defRPr sz="6600">
          <a:solidFill>
            <a:schemeClr val="tx2"/>
          </a:solidFill>
          <a:latin typeface="Blue Highway Free Condensed" pitchFamily="2" charset="0"/>
        </a:defRPr>
      </a:lvl8pPr>
      <a:lvl9pPr marL="1828800" algn="ctr" rtl="0" eaLnBrk="1" fontAlgn="base" hangingPunct="1">
        <a:spcBef>
          <a:spcPct val="0"/>
        </a:spcBef>
        <a:spcAft>
          <a:spcPct val="0"/>
        </a:spcAft>
        <a:defRPr sz="6600">
          <a:solidFill>
            <a:schemeClr val="tx2"/>
          </a:solidFill>
          <a:latin typeface="Blue Highway Free Condensed" pitchFamily="2" charset="0"/>
        </a:defRPr>
      </a:lvl9pPr>
    </p:titleStyle>
    <p:bodyStyle>
      <a:lvl1pPr marL="342900" indent="-342900" algn="l" rtl="0" eaLnBrk="1" fontAlgn="base" hangingPunct="1">
        <a:spcBef>
          <a:spcPct val="20000"/>
        </a:spcBef>
        <a:spcAft>
          <a:spcPct val="0"/>
        </a:spcAft>
        <a:buChar char="•"/>
        <a:defRPr sz="2800">
          <a:solidFill>
            <a:srgbClr val="990000"/>
          </a:solidFill>
          <a:latin typeface="+mn-lt"/>
          <a:ea typeface="+mn-ea"/>
          <a:cs typeface="+mn-cs"/>
        </a:defRPr>
      </a:lvl1pPr>
      <a:lvl2pPr marL="742950" indent="-285750" algn="l" rtl="0" eaLnBrk="1" fontAlgn="base" hangingPunct="1">
        <a:spcBef>
          <a:spcPct val="20000"/>
        </a:spcBef>
        <a:spcAft>
          <a:spcPct val="0"/>
        </a:spcAft>
        <a:buChar char="–"/>
        <a:defRPr sz="2400">
          <a:solidFill>
            <a:srgbClr val="990000"/>
          </a:solidFill>
          <a:latin typeface="+mn-lt"/>
        </a:defRPr>
      </a:lvl2pPr>
      <a:lvl3pPr marL="1143000" indent="-228600" algn="l" rtl="0" eaLnBrk="1" fontAlgn="base" hangingPunct="1">
        <a:spcBef>
          <a:spcPct val="20000"/>
        </a:spcBef>
        <a:spcAft>
          <a:spcPct val="0"/>
        </a:spcAft>
        <a:buChar char="•"/>
        <a:defRPr sz="2000">
          <a:solidFill>
            <a:srgbClr val="990000"/>
          </a:solidFill>
          <a:latin typeface="+mn-lt"/>
        </a:defRPr>
      </a:lvl3pPr>
      <a:lvl4pPr marL="1600200" indent="-228600" algn="l" rtl="0" eaLnBrk="1" fontAlgn="base" hangingPunct="1">
        <a:spcBef>
          <a:spcPct val="20000"/>
        </a:spcBef>
        <a:spcAft>
          <a:spcPct val="0"/>
        </a:spcAft>
        <a:buChar char="–"/>
        <a:defRPr>
          <a:solidFill>
            <a:srgbClr val="990000"/>
          </a:solidFill>
          <a:latin typeface="+mn-lt"/>
        </a:defRPr>
      </a:lvl4pPr>
      <a:lvl5pPr marL="2057400" indent="-228600" algn="l" rtl="0" eaLnBrk="1" fontAlgn="base" hangingPunct="1">
        <a:spcBef>
          <a:spcPct val="20000"/>
        </a:spcBef>
        <a:spcAft>
          <a:spcPct val="0"/>
        </a:spcAft>
        <a:buChar char="»"/>
        <a:defRPr sz="1600">
          <a:solidFill>
            <a:srgbClr val="990000"/>
          </a:solidFill>
          <a:latin typeface="+mn-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effectLst>
                  <a:outerShdw blurRad="38100" dist="38100" dir="2700000" algn="tl">
                    <a:srgbClr val="000000">
                      <a:alpha val="43137"/>
                    </a:srgbClr>
                  </a:outerShdw>
                </a:effectLst>
              </a:rPr>
              <a:t>Chess Merit Badge</a:t>
            </a:r>
            <a:endParaRPr lang="en-US" dirty="0">
              <a:solidFill>
                <a:schemeClr val="bg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581400" y="3810000"/>
            <a:ext cx="2162175" cy="2181225"/>
          </a:xfrm>
          <a:prstGeom prst="rect">
            <a:avLst/>
          </a:prstGeom>
          <a:noFill/>
          <a:ln w="9525">
            <a:noFill/>
            <a:miter lim="800000"/>
            <a:headEnd/>
            <a:tailEnd/>
          </a:ln>
        </p:spPr>
      </p:pic>
      <p:sp>
        <p:nvSpPr>
          <p:cNvPr id="3" name="TextBox 2"/>
          <p:cNvSpPr txBox="1"/>
          <p:nvPr/>
        </p:nvSpPr>
        <p:spPr>
          <a:xfrm>
            <a:off x="5943600" y="3615690"/>
            <a:ext cx="3124200" cy="954107"/>
          </a:xfrm>
          <a:prstGeom prst="rect">
            <a:avLst/>
          </a:prstGeom>
          <a:noFill/>
        </p:spPr>
        <p:txBody>
          <a:bodyPr wrap="square" rtlCol="0">
            <a:spAutoFit/>
          </a:bodyPr>
          <a:lstStyle/>
          <a:p>
            <a:r>
              <a:rPr lang="en-US" sz="2800" dirty="0" smtClean="0">
                <a:solidFill>
                  <a:schemeClr val="bg1"/>
                </a:solidFill>
              </a:rPr>
              <a:t>Troop 344 &amp; 9344</a:t>
            </a:r>
          </a:p>
          <a:p>
            <a:r>
              <a:rPr lang="en-US" sz="2800" dirty="0" smtClean="0">
                <a:solidFill>
                  <a:schemeClr val="bg1"/>
                </a:solidFill>
              </a:rPr>
              <a:t>Pemberville, OH</a:t>
            </a:r>
            <a:endParaRPr lang="en-US" sz="2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Chess: A Game of Planning and Strategy</a:t>
            </a:r>
            <a:endParaRPr lang="en-US" sz="3200" dirty="0"/>
          </a:p>
        </p:txBody>
      </p:sp>
      <p:sp>
        <p:nvSpPr>
          <p:cNvPr id="3" name="Content Placeholder 2"/>
          <p:cNvSpPr>
            <a:spLocks noGrp="1"/>
          </p:cNvSpPr>
          <p:nvPr>
            <p:ph idx="1"/>
          </p:nvPr>
        </p:nvSpPr>
        <p:spPr/>
        <p:txBody>
          <a:bodyPr/>
          <a:lstStyle/>
          <a:p>
            <a:r>
              <a:rPr lang="en-US" sz="2400" dirty="0" smtClean="0"/>
              <a:t>It is considered a game of strategy and planning because during the game, you plan and do certain strategies based on the positional elements of the pieces. </a:t>
            </a:r>
          </a:p>
          <a:p>
            <a:pPr lvl="1"/>
            <a:r>
              <a:rPr lang="en-US" sz="2000" dirty="0" smtClean="0"/>
              <a:t>These include pawn structure, king safety, piece placement and mobility. </a:t>
            </a:r>
          </a:p>
          <a:p>
            <a:r>
              <a:rPr lang="en-US" sz="2400" dirty="0" smtClean="0"/>
              <a:t>However, the answer is not quite as simple as saying that chess involves strategy and planning. </a:t>
            </a:r>
          </a:p>
          <a:p>
            <a:pPr lvl="1"/>
            <a:r>
              <a:rPr lang="en-US" sz="2000" dirty="0" smtClean="0"/>
              <a:t>The thing to notice is that chess does not involve chance. </a:t>
            </a:r>
            <a:r>
              <a:rPr lang="en-US" dirty="0" smtClean="0"/>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z="3200" dirty="0" smtClean="0"/>
              <a:t>Mate in 2</a:t>
            </a:r>
          </a:p>
        </p:txBody>
      </p:sp>
      <p:sp>
        <p:nvSpPr>
          <p:cNvPr id="8" name="Content Placeholder 7"/>
          <p:cNvSpPr>
            <a:spLocks noGrp="1"/>
          </p:cNvSpPr>
          <p:nvPr>
            <p:ph idx="1"/>
          </p:nvPr>
        </p:nvSpPr>
        <p:spPr/>
        <p:txBody>
          <a:bodyPr/>
          <a:lstStyle/>
          <a:p>
            <a:pPr>
              <a:buNone/>
            </a:pPr>
            <a:r>
              <a:rPr lang="en-US" sz="2400" dirty="0" smtClean="0"/>
              <a:t>Problem #17</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A1CF1337-0B63-4927-A6CB-8979217E348D}" type="slidenum">
              <a:rPr lang="en-US" smtClean="0"/>
              <a:pPr>
                <a:defRPr/>
              </a:pPr>
              <a:t>100</a:t>
            </a:fld>
            <a:endParaRPr lang="en-US"/>
          </a:p>
        </p:txBody>
      </p:sp>
      <p:pic>
        <p:nvPicPr>
          <p:cNvPr id="9" name="Content Placeholder 9" descr="Mate in 2 - Polgar 735 - e8=Q+.png"/>
          <p:cNvPicPr>
            <a:picLocks noChangeAspect="1"/>
          </p:cNvPicPr>
          <p:nvPr/>
        </p:nvPicPr>
        <p:blipFill>
          <a:blip r:embed="rId2" cstate="print"/>
          <a:srcRect/>
          <a:stretch>
            <a:fillRect/>
          </a:stretch>
        </p:blipFill>
        <p:spPr bwMode="auto">
          <a:xfrm>
            <a:off x="3200400" y="1066799"/>
            <a:ext cx="4910137" cy="5013433"/>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z="3200" dirty="0" smtClean="0"/>
              <a:t>Mate in 2</a:t>
            </a:r>
          </a:p>
        </p:txBody>
      </p:sp>
      <p:sp>
        <p:nvSpPr>
          <p:cNvPr id="9" name="Content Placeholder 8"/>
          <p:cNvSpPr>
            <a:spLocks noGrp="1"/>
          </p:cNvSpPr>
          <p:nvPr>
            <p:ph idx="1"/>
          </p:nvPr>
        </p:nvSpPr>
        <p:spPr/>
        <p:txBody>
          <a:bodyPr/>
          <a:lstStyle/>
          <a:p>
            <a:pPr>
              <a:buNone/>
            </a:pPr>
            <a:r>
              <a:rPr lang="en-US" sz="2400" dirty="0" smtClean="0"/>
              <a:t>Problem #18</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60357288-53A8-4618-9B77-78DDF3FDF599}" type="slidenum">
              <a:rPr lang="en-US" smtClean="0"/>
              <a:pPr>
                <a:defRPr/>
              </a:pPr>
              <a:t>101</a:t>
            </a:fld>
            <a:endParaRPr lang="en-US"/>
          </a:p>
        </p:txBody>
      </p:sp>
      <p:pic>
        <p:nvPicPr>
          <p:cNvPr id="10" name="Picture 9" descr="Mate in 2 - Polgar 749 - g4+.png"/>
          <p:cNvPicPr>
            <a:picLocks noChangeAspect="1"/>
          </p:cNvPicPr>
          <p:nvPr/>
        </p:nvPicPr>
        <p:blipFill>
          <a:blip r:embed="rId2" cstate="print"/>
          <a:srcRect/>
          <a:stretch>
            <a:fillRect/>
          </a:stretch>
        </p:blipFill>
        <p:spPr bwMode="auto">
          <a:xfrm>
            <a:off x="3200400" y="1066800"/>
            <a:ext cx="4954588" cy="5043539"/>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3200" dirty="0" smtClean="0"/>
              <a:t>Mate in 2</a:t>
            </a:r>
          </a:p>
        </p:txBody>
      </p:sp>
      <p:sp>
        <p:nvSpPr>
          <p:cNvPr id="8" name="Content Placeholder 7"/>
          <p:cNvSpPr>
            <a:spLocks noGrp="1"/>
          </p:cNvSpPr>
          <p:nvPr>
            <p:ph idx="1"/>
          </p:nvPr>
        </p:nvSpPr>
        <p:spPr/>
        <p:txBody>
          <a:bodyPr/>
          <a:lstStyle/>
          <a:p>
            <a:pPr>
              <a:buNone/>
            </a:pPr>
            <a:r>
              <a:rPr lang="en-US" sz="2400" dirty="0" smtClean="0"/>
              <a:t>Problem #19</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7020ACA7-9B1D-4F39-972F-904D16D1838B}" type="slidenum">
              <a:rPr lang="en-US" smtClean="0"/>
              <a:pPr>
                <a:defRPr/>
              </a:pPr>
              <a:t>102</a:t>
            </a:fld>
            <a:endParaRPr lang="en-US"/>
          </a:p>
        </p:txBody>
      </p:sp>
      <p:pic>
        <p:nvPicPr>
          <p:cNvPr id="9" name="Content Placeholder 9" descr="Mate in 2 - Polgar 906 - 1 Qc8+ or 1 Nd6+.png"/>
          <p:cNvPicPr>
            <a:picLocks noChangeAspect="1"/>
          </p:cNvPicPr>
          <p:nvPr/>
        </p:nvPicPr>
        <p:blipFill>
          <a:blip r:embed="rId2" cstate="print"/>
          <a:srcRect/>
          <a:stretch>
            <a:fillRect/>
          </a:stretch>
        </p:blipFill>
        <p:spPr bwMode="auto">
          <a:xfrm>
            <a:off x="3186708" y="1066800"/>
            <a:ext cx="4923829" cy="5029200"/>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3200" dirty="0" smtClean="0"/>
              <a:t>Mate in 2</a:t>
            </a:r>
          </a:p>
        </p:txBody>
      </p:sp>
      <p:sp>
        <p:nvSpPr>
          <p:cNvPr id="8" name="Content Placeholder 7"/>
          <p:cNvSpPr>
            <a:spLocks noGrp="1"/>
          </p:cNvSpPr>
          <p:nvPr>
            <p:ph idx="1"/>
          </p:nvPr>
        </p:nvSpPr>
        <p:spPr/>
        <p:txBody>
          <a:bodyPr/>
          <a:lstStyle/>
          <a:p>
            <a:pPr>
              <a:buNone/>
            </a:pPr>
            <a:r>
              <a:rPr lang="en-US" sz="2400" dirty="0" smtClean="0"/>
              <a:t>Problem #20</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034FD521-BD39-4CCF-A35D-BDC11C6C97AD}" type="slidenum">
              <a:rPr lang="en-US" smtClean="0"/>
              <a:pPr>
                <a:defRPr/>
              </a:pPr>
              <a:t>103</a:t>
            </a:fld>
            <a:endParaRPr lang="en-US"/>
          </a:p>
        </p:txBody>
      </p:sp>
      <p:pic>
        <p:nvPicPr>
          <p:cNvPr id="9" name="Content Placeholder 9" descr="Mate in 2 - Polgar 992 - 1 Nd6+.png"/>
          <p:cNvPicPr>
            <a:picLocks noChangeAspect="1"/>
          </p:cNvPicPr>
          <p:nvPr/>
        </p:nvPicPr>
        <p:blipFill>
          <a:blip r:embed="rId2" cstate="print"/>
          <a:srcRect/>
          <a:stretch>
            <a:fillRect/>
          </a:stretch>
        </p:blipFill>
        <p:spPr bwMode="auto">
          <a:xfrm>
            <a:off x="3200400" y="1066800"/>
            <a:ext cx="4929187" cy="5041336"/>
          </a:xfrm>
          <a:prstGeom prst="rect">
            <a:avLst/>
          </a:prstGeom>
          <a:noFill/>
          <a:ln w="9525">
            <a:noFill/>
            <a:miter lim="800000"/>
            <a:headEnd/>
            <a:tailEnd/>
          </a:ln>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3200" dirty="0" smtClean="0"/>
              <a:t>Mate in 2</a:t>
            </a:r>
          </a:p>
        </p:txBody>
      </p:sp>
      <p:sp>
        <p:nvSpPr>
          <p:cNvPr id="8" name="Content Placeholder 7"/>
          <p:cNvSpPr>
            <a:spLocks noGrp="1"/>
          </p:cNvSpPr>
          <p:nvPr>
            <p:ph idx="1"/>
          </p:nvPr>
        </p:nvSpPr>
        <p:spPr/>
        <p:txBody>
          <a:bodyPr/>
          <a:lstStyle/>
          <a:p>
            <a:pPr>
              <a:buNone/>
            </a:pPr>
            <a:r>
              <a:rPr lang="en-US" sz="2400" dirty="0" smtClean="0"/>
              <a:t>Problem #21</a:t>
            </a:r>
          </a:p>
          <a:p>
            <a:pPr>
              <a:buNone/>
            </a:pPr>
            <a:endParaRPr lang="en-US" sz="2400"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9D3A74B3-B9BD-4906-AE78-763F8210D063}" type="slidenum">
              <a:rPr lang="en-US" smtClean="0"/>
              <a:pPr>
                <a:defRPr/>
              </a:pPr>
              <a:t>104</a:t>
            </a:fld>
            <a:endParaRPr lang="en-US"/>
          </a:p>
        </p:txBody>
      </p:sp>
      <p:pic>
        <p:nvPicPr>
          <p:cNvPr id="9" name="Content Placeholder 9" descr="Mate in 2 - Polgar 1012 - 1 Rc8.png"/>
          <p:cNvPicPr>
            <a:picLocks noChangeAspect="1"/>
          </p:cNvPicPr>
          <p:nvPr/>
        </p:nvPicPr>
        <p:blipFill>
          <a:blip r:embed="rId2" cstate="print"/>
          <a:srcRect/>
          <a:stretch>
            <a:fillRect/>
          </a:stretch>
        </p:blipFill>
        <p:spPr bwMode="auto">
          <a:xfrm>
            <a:off x="3200400" y="1066799"/>
            <a:ext cx="4922837" cy="5042125"/>
          </a:xfrm>
          <a:prstGeom prst="rect">
            <a:avLst/>
          </a:prstGeom>
          <a:noFill/>
          <a:ln w="9525">
            <a:noFill/>
            <a:miter lim="800000"/>
            <a:headEnd/>
            <a:tailEnd/>
          </a:ln>
          <a:effec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3200" dirty="0" smtClean="0"/>
              <a:t>Mate in 2</a:t>
            </a:r>
          </a:p>
        </p:txBody>
      </p:sp>
      <p:sp>
        <p:nvSpPr>
          <p:cNvPr id="8" name="Content Placeholder 7"/>
          <p:cNvSpPr>
            <a:spLocks noGrp="1"/>
          </p:cNvSpPr>
          <p:nvPr>
            <p:ph idx="1"/>
          </p:nvPr>
        </p:nvSpPr>
        <p:spPr/>
        <p:txBody>
          <a:bodyPr/>
          <a:lstStyle/>
          <a:p>
            <a:pPr>
              <a:buNone/>
            </a:pPr>
            <a:r>
              <a:rPr lang="en-US" sz="2400" dirty="0" smtClean="0"/>
              <a:t>Problem #22</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194359B4-664F-426C-BB33-2B91D90A1884}" type="slidenum">
              <a:rPr lang="en-US" smtClean="0"/>
              <a:pPr>
                <a:defRPr/>
              </a:pPr>
              <a:t>105</a:t>
            </a:fld>
            <a:endParaRPr lang="en-US"/>
          </a:p>
        </p:txBody>
      </p:sp>
      <p:pic>
        <p:nvPicPr>
          <p:cNvPr id="9" name="Content Placeholder 9" descr="Mate in 2 - Polgar 1045 - 1 Rg7+.png"/>
          <p:cNvPicPr>
            <a:picLocks noChangeAspect="1"/>
          </p:cNvPicPr>
          <p:nvPr/>
        </p:nvPicPr>
        <p:blipFill>
          <a:blip r:embed="rId2" cstate="print"/>
          <a:srcRect/>
          <a:stretch>
            <a:fillRect/>
          </a:stretch>
        </p:blipFill>
        <p:spPr bwMode="auto">
          <a:xfrm>
            <a:off x="3200400" y="1066800"/>
            <a:ext cx="4929187" cy="5041336"/>
          </a:xfrm>
          <a:prstGeom prst="rect">
            <a:avLst/>
          </a:prstGeom>
          <a:noFill/>
          <a:ln w="9525">
            <a:noFill/>
            <a:miter lim="800000"/>
            <a:headEnd/>
            <a:tailEnd/>
          </a:ln>
          <a:effec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3200" dirty="0" smtClean="0"/>
              <a:t>Mate in 2</a:t>
            </a:r>
          </a:p>
        </p:txBody>
      </p:sp>
      <p:sp>
        <p:nvSpPr>
          <p:cNvPr id="8" name="Content Placeholder 7"/>
          <p:cNvSpPr>
            <a:spLocks noGrp="1"/>
          </p:cNvSpPr>
          <p:nvPr>
            <p:ph idx="1"/>
          </p:nvPr>
        </p:nvSpPr>
        <p:spPr/>
        <p:txBody>
          <a:bodyPr/>
          <a:lstStyle/>
          <a:p>
            <a:pPr>
              <a:buNone/>
            </a:pPr>
            <a:r>
              <a:rPr lang="en-US" sz="2400" dirty="0" smtClean="0"/>
              <a:t>Problem #23</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D5228923-C67C-4F42-A651-AC2BDF6570A7}" type="slidenum">
              <a:rPr lang="en-US" smtClean="0"/>
              <a:pPr>
                <a:defRPr/>
              </a:pPr>
              <a:t>106</a:t>
            </a:fld>
            <a:endParaRPr lang="en-US"/>
          </a:p>
        </p:txBody>
      </p:sp>
      <p:pic>
        <p:nvPicPr>
          <p:cNvPr id="9" name="Content Placeholder 9" descr="Mate in 2 - Polgar 1049 - 1 Rxb5+.png"/>
          <p:cNvPicPr>
            <a:picLocks noChangeAspect="1"/>
          </p:cNvPicPr>
          <p:nvPr/>
        </p:nvPicPr>
        <p:blipFill>
          <a:blip r:embed="rId2" cstate="print"/>
          <a:srcRect/>
          <a:stretch>
            <a:fillRect/>
          </a:stretch>
        </p:blipFill>
        <p:spPr bwMode="auto">
          <a:xfrm>
            <a:off x="3200400" y="1066799"/>
            <a:ext cx="4935537" cy="5040549"/>
          </a:xfrm>
          <a:prstGeom prst="rect">
            <a:avLst/>
          </a:prstGeom>
          <a:noFill/>
          <a:ln w="9525">
            <a:noFill/>
            <a:miter lim="800000"/>
            <a:headEnd/>
            <a:tailEnd/>
          </a:ln>
          <a:effec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z="3200" dirty="0" smtClean="0"/>
              <a:t>Mate in 2</a:t>
            </a:r>
          </a:p>
        </p:txBody>
      </p:sp>
      <p:sp>
        <p:nvSpPr>
          <p:cNvPr id="8" name="Content Placeholder 7"/>
          <p:cNvSpPr>
            <a:spLocks noGrp="1"/>
          </p:cNvSpPr>
          <p:nvPr>
            <p:ph idx="1"/>
          </p:nvPr>
        </p:nvSpPr>
        <p:spPr/>
        <p:txBody>
          <a:bodyPr/>
          <a:lstStyle/>
          <a:p>
            <a:pPr>
              <a:buNone/>
            </a:pPr>
            <a:r>
              <a:rPr lang="en-US" sz="2400" dirty="0" smtClean="0"/>
              <a:t>Problem #24</a:t>
            </a:r>
          </a:p>
          <a:p>
            <a:endParaRPr lang="en-US" sz="2400"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EB4CB249-D926-4989-A18D-CCE870495CD8}" type="slidenum">
              <a:rPr lang="en-US" smtClean="0"/>
              <a:pPr>
                <a:defRPr/>
              </a:pPr>
              <a:t>107</a:t>
            </a:fld>
            <a:endParaRPr lang="en-US"/>
          </a:p>
        </p:txBody>
      </p:sp>
      <p:pic>
        <p:nvPicPr>
          <p:cNvPr id="9" name="Content Placeholder 9" descr="Mate in 2 - Polgar 1053 - 1 Re8.png"/>
          <p:cNvPicPr>
            <a:picLocks noChangeAspect="1"/>
          </p:cNvPicPr>
          <p:nvPr/>
        </p:nvPicPr>
        <p:blipFill>
          <a:blip r:embed="rId2" cstate="print"/>
          <a:srcRect/>
          <a:stretch>
            <a:fillRect/>
          </a:stretch>
        </p:blipFill>
        <p:spPr bwMode="auto">
          <a:xfrm>
            <a:off x="3200400" y="1066799"/>
            <a:ext cx="4935537" cy="5040549"/>
          </a:xfrm>
          <a:prstGeom prst="rect">
            <a:avLst/>
          </a:prstGeom>
          <a:noFill/>
          <a:ln w="9525">
            <a:noFill/>
            <a:miter lim="800000"/>
            <a:headEnd/>
            <a:tailEnd/>
          </a:ln>
          <a:effec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3200" dirty="0" smtClean="0"/>
              <a:t>Mate in 2</a:t>
            </a:r>
          </a:p>
        </p:txBody>
      </p:sp>
      <p:sp>
        <p:nvSpPr>
          <p:cNvPr id="8" name="Content Placeholder 7"/>
          <p:cNvSpPr>
            <a:spLocks noGrp="1"/>
          </p:cNvSpPr>
          <p:nvPr>
            <p:ph idx="1"/>
          </p:nvPr>
        </p:nvSpPr>
        <p:spPr/>
        <p:txBody>
          <a:bodyPr/>
          <a:lstStyle/>
          <a:p>
            <a:pPr>
              <a:buNone/>
            </a:pPr>
            <a:r>
              <a:rPr lang="en-US" sz="2400" dirty="0" smtClean="0"/>
              <a:t>Problem #25</a:t>
            </a:r>
          </a:p>
          <a:p>
            <a:endParaRPr lang="en-US" sz="2400"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3F29AE5A-CE40-4E66-927A-C2C32FDC2E1E}" type="slidenum">
              <a:rPr lang="en-US" smtClean="0"/>
              <a:pPr>
                <a:defRPr/>
              </a:pPr>
              <a:t>108</a:t>
            </a:fld>
            <a:endParaRPr lang="en-US"/>
          </a:p>
        </p:txBody>
      </p:sp>
      <p:pic>
        <p:nvPicPr>
          <p:cNvPr id="9" name="Content Placeholder 9" descr="Mate in 2 - Polgar 1118 - 1 Rg3.png"/>
          <p:cNvPicPr>
            <a:picLocks noChangeAspect="1"/>
          </p:cNvPicPr>
          <p:nvPr/>
        </p:nvPicPr>
        <p:blipFill>
          <a:blip r:embed="rId2" cstate="print"/>
          <a:srcRect/>
          <a:stretch>
            <a:fillRect/>
          </a:stretch>
        </p:blipFill>
        <p:spPr bwMode="auto">
          <a:xfrm>
            <a:off x="3200400" y="1066799"/>
            <a:ext cx="4908550" cy="5043909"/>
          </a:xfrm>
          <a:prstGeom prst="rect">
            <a:avLst/>
          </a:prstGeom>
          <a:noFill/>
          <a:ln w="9525">
            <a:noFill/>
            <a:miter lim="800000"/>
            <a:headEnd/>
            <a:tailEnd/>
          </a:ln>
          <a:effec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3200" dirty="0" smtClean="0"/>
              <a:t>Mate in 2</a:t>
            </a:r>
          </a:p>
        </p:txBody>
      </p:sp>
      <p:sp>
        <p:nvSpPr>
          <p:cNvPr id="8" name="Content Placeholder 7"/>
          <p:cNvSpPr>
            <a:spLocks noGrp="1"/>
          </p:cNvSpPr>
          <p:nvPr>
            <p:ph idx="1"/>
          </p:nvPr>
        </p:nvSpPr>
        <p:spPr/>
        <p:txBody>
          <a:bodyPr/>
          <a:lstStyle/>
          <a:p>
            <a:pPr>
              <a:buNone/>
            </a:pPr>
            <a:r>
              <a:rPr lang="en-US" sz="2400" dirty="0" smtClean="0"/>
              <a:t>Problem #26</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D8A4D939-D87A-4C45-A5C3-8A9DA2C37384}" type="slidenum">
              <a:rPr lang="en-US" smtClean="0"/>
              <a:pPr>
                <a:defRPr/>
              </a:pPr>
              <a:t>109</a:t>
            </a:fld>
            <a:endParaRPr lang="en-US"/>
          </a:p>
        </p:txBody>
      </p:sp>
      <p:pic>
        <p:nvPicPr>
          <p:cNvPr id="9" name="Content Placeholder 9" descr="Mate in 2 - Polger 645 - 1 g7+.png"/>
          <p:cNvPicPr>
            <a:picLocks noChangeAspect="1"/>
          </p:cNvPicPr>
          <p:nvPr/>
        </p:nvPicPr>
        <p:blipFill>
          <a:blip r:embed="rId2" cstate="print"/>
          <a:srcRect/>
          <a:stretch>
            <a:fillRect/>
          </a:stretch>
        </p:blipFill>
        <p:spPr bwMode="auto">
          <a:xfrm>
            <a:off x="3200400" y="1066800"/>
            <a:ext cx="4913312" cy="500947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Chess: A Game of Planning and Strategy</a:t>
            </a:r>
            <a:endParaRPr lang="en-US" sz="3200" dirty="0"/>
          </a:p>
        </p:txBody>
      </p:sp>
      <p:sp>
        <p:nvSpPr>
          <p:cNvPr id="3" name="Content Placeholder 2"/>
          <p:cNvSpPr>
            <a:spLocks noGrp="1"/>
          </p:cNvSpPr>
          <p:nvPr>
            <p:ph idx="1"/>
          </p:nvPr>
        </p:nvSpPr>
        <p:spPr/>
        <p:txBody>
          <a:bodyPr/>
          <a:lstStyle/>
          <a:p>
            <a:r>
              <a:rPr lang="en-US" sz="2400" dirty="0" smtClean="0"/>
              <a:t>All of your theoretically possible next moves and your opponent's possible next moves that are known, defined, and visible to both players effects your strategy and planning. </a:t>
            </a:r>
          </a:p>
          <a:p>
            <a:r>
              <a:rPr lang="en-US" sz="2400" dirty="0" smtClean="0"/>
              <a:t>The further ahead your brain can plan, the stronger you can become as a player. </a:t>
            </a:r>
          </a:p>
          <a:p>
            <a:r>
              <a:rPr lang="en-US" sz="2400" dirty="0" smtClean="0"/>
              <a:t>A player with better planning and strategy will always win.</a:t>
            </a:r>
            <a:br>
              <a:rPr lang="en-US" sz="2400" dirty="0" smtClean="0"/>
            </a:br>
            <a:r>
              <a:rPr lang="en-US" dirty="0" smtClean="0"/>
              <a:t/>
            </a:r>
            <a:br>
              <a:rPr lang="en-US" dirty="0" smtClean="0"/>
            </a:br>
            <a:endParaRPr lang="en-US"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11</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z="3200" dirty="0" smtClean="0"/>
              <a:t>Solutions</a:t>
            </a:r>
          </a:p>
        </p:txBody>
      </p:sp>
      <p:graphicFrame>
        <p:nvGraphicFramePr>
          <p:cNvPr id="8" name="Content Placeholder 7"/>
          <p:cNvGraphicFramePr>
            <a:graphicFrameLocks noGrp="1"/>
          </p:cNvGraphicFramePr>
          <p:nvPr>
            <p:ph idx="1"/>
          </p:nvPr>
        </p:nvGraphicFramePr>
        <p:xfrm>
          <a:off x="1143000" y="1371600"/>
          <a:ext cx="6858000" cy="2595880"/>
        </p:xfrm>
        <a:graphic>
          <a:graphicData uri="http://schemas.openxmlformats.org/drawingml/2006/table">
            <a:tbl>
              <a:tblPr firstRow="1" bandRow="1">
                <a:tableStyleId>{D27102A9-8310-4765-A935-A1911B00CA55}</a:tableStyleId>
              </a:tblPr>
              <a:tblGrid>
                <a:gridCol w="1882588"/>
                <a:gridCol w="4975412"/>
              </a:tblGrid>
              <a:tr h="370840">
                <a:tc>
                  <a:txBody>
                    <a:bodyPr/>
                    <a:lstStyle/>
                    <a:p>
                      <a:pPr algn="ctr"/>
                      <a:r>
                        <a:rPr lang="en-US" dirty="0" smtClean="0"/>
                        <a:t>Problem</a:t>
                      </a:r>
                      <a:r>
                        <a:rPr lang="en-US" baseline="0" dirty="0" smtClean="0"/>
                        <a:t> #</a:t>
                      </a:r>
                      <a:endParaRPr lang="en-US" dirty="0"/>
                    </a:p>
                  </a:txBody>
                  <a:tcPr marL="87549" marR="87549"/>
                </a:tc>
                <a:tc>
                  <a:txBody>
                    <a:bodyPr/>
                    <a:lstStyle/>
                    <a:p>
                      <a:pPr algn="ctr"/>
                      <a:r>
                        <a:rPr lang="en-US" dirty="0" smtClean="0"/>
                        <a:t>Solution</a:t>
                      </a:r>
                      <a:endParaRPr lang="en-US" dirty="0"/>
                    </a:p>
                  </a:txBody>
                  <a:tcPr marL="87549" marR="87549"/>
                </a:tc>
              </a:tr>
              <a:tr h="370840">
                <a:tc>
                  <a:txBody>
                    <a:bodyPr/>
                    <a:lstStyle/>
                    <a:p>
                      <a:pPr algn="ctr"/>
                      <a:r>
                        <a:rPr lang="en-US" dirty="0" smtClean="0"/>
                        <a:t>1</a:t>
                      </a:r>
                      <a:endParaRPr lang="en-US" dirty="0"/>
                    </a:p>
                  </a:txBody>
                  <a:tcPr marL="87549" marR="87549"/>
                </a:tc>
                <a:tc>
                  <a:txBody>
                    <a:bodyPr/>
                    <a:lstStyle/>
                    <a:p>
                      <a:r>
                        <a:rPr lang="en-US" dirty="0" smtClean="0"/>
                        <a:t>1. Bf6#</a:t>
                      </a:r>
                      <a:endParaRPr lang="en-US" dirty="0"/>
                    </a:p>
                  </a:txBody>
                  <a:tcPr marL="87549" marR="87549"/>
                </a:tc>
              </a:tr>
              <a:tr h="370840">
                <a:tc>
                  <a:txBody>
                    <a:bodyPr/>
                    <a:lstStyle/>
                    <a:p>
                      <a:pPr algn="ctr"/>
                      <a:r>
                        <a:rPr lang="en-US" dirty="0" smtClean="0"/>
                        <a:t>2</a:t>
                      </a:r>
                      <a:endParaRPr lang="en-US" dirty="0"/>
                    </a:p>
                  </a:txBody>
                  <a:tcPr marL="87549" marR="87549"/>
                </a:tc>
                <a:tc>
                  <a:txBody>
                    <a:bodyPr/>
                    <a:lstStyle/>
                    <a:p>
                      <a:r>
                        <a:rPr lang="en-US" dirty="0" smtClean="0"/>
                        <a:t>1. cxb4#</a:t>
                      </a:r>
                      <a:endParaRPr lang="en-US" dirty="0"/>
                    </a:p>
                  </a:txBody>
                  <a:tcPr marL="87549" marR="87549"/>
                </a:tc>
              </a:tr>
              <a:tr h="370840">
                <a:tc>
                  <a:txBody>
                    <a:bodyPr/>
                    <a:lstStyle/>
                    <a:p>
                      <a:pPr algn="ctr"/>
                      <a:r>
                        <a:rPr lang="en-US" dirty="0" smtClean="0"/>
                        <a:t>3</a:t>
                      </a:r>
                      <a:endParaRPr lang="en-US" dirty="0"/>
                    </a:p>
                  </a:txBody>
                  <a:tcPr marL="87549" marR="87549"/>
                </a:tc>
                <a:tc>
                  <a:txBody>
                    <a:bodyPr/>
                    <a:lstStyle/>
                    <a:p>
                      <a:r>
                        <a:rPr lang="en-US" dirty="0" smtClean="0"/>
                        <a:t>1. Qxg8#</a:t>
                      </a:r>
                      <a:endParaRPr lang="en-US" dirty="0"/>
                    </a:p>
                  </a:txBody>
                  <a:tcPr marL="87549" marR="87549"/>
                </a:tc>
              </a:tr>
              <a:tr h="370840">
                <a:tc>
                  <a:txBody>
                    <a:bodyPr/>
                    <a:lstStyle/>
                    <a:p>
                      <a:pPr algn="ctr"/>
                      <a:r>
                        <a:rPr lang="en-US" dirty="0" smtClean="0"/>
                        <a:t>4</a:t>
                      </a:r>
                      <a:endParaRPr lang="en-US" dirty="0"/>
                    </a:p>
                  </a:txBody>
                  <a:tcPr marL="87549" marR="87549"/>
                </a:tc>
                <a:tc>
                  <a:txBody>
                    <a:bodyPr/>
                    <a:lstStyle/>
                    <a:p>
                      <a:r>
                        <a:rPr lang="en-US" dirty="0" smtClean="0"/>
                        <a:t>1. d8Q# (or d8R#)</a:t>
                      </a:r>
                      <a:endParaRPr lang="en-US" dirty="0"/>
                    </a:p>
                  </a:txBody>
                  <a:tcPr marL="87549" marR="87549"/>
                </a:tc>
              </a:tr>
              <a:tr h="370840">
                <a:tc>
                  <a:txBody>
                    <a:bodyPr/>
                    <a:lstStyle/>
                    <a:p>
                      <a:pPr algn="ctr"/>
                      <a:r>
                        <a:rPr lang="en-US" dirty="0" smtClean="0"/>
                        <a:t>5</a:t>
                      </a:r>
                      <a:endParaRPr lang="en-US" dirty="0"/>
                    </a:p>
                  </a:txBody>
                  <a:tcPr marL="87549" marR="87549"/>
                </a:tc>
                <a:tc>
                  <a:txBody>
                    <a:bodyPr/>
                    <a:lstStyle/>
                    <a:p>
                      <a:r>
                        <a:rPr lang="en-US" dirty="0" smtClean="0"/>
                        <a:t>1. Bc7#</a:t>
                      </a:r>
                      <a:endParaRPr lang="en-US" dirty="0"/>
                    </a:p>
                  </a:txBody>
                  <a:tcPr marL="87549" marR="87549"/>
                </a:tc>
              </a:tr>
              <a:tr h="370840">
                <a:tc>
                  <a:txBody>
                    <a:bodyPr/>
                    <a:lstStyle/>
                    <a:p>
                      <a:pPr algn="ctr"/>
                      <a:r>
                        <a:rPr lang="en-US" dirty="0" smtClean="0"/>
                        <a:t>6</a:t>
                      </a:r>
                      <a:endParaRPr lang="en-US" dirty="0"/>
                    </a:p>
                  </a:txBody>
                  <a:tcPr marL="87549" marR="87549"/>
                </a:tc>
                <a:tc>
                  <a:txBody>
                    <a:bodyPr/>
                    <a:lstStyle/>
                    <a:p>
                      <a:r>
                        <a:rPr lang="en-US" dirty="0" smtClean="0"/>
                        <a:t>1. Nf6#</a:t>
                      </a:r>
                      <a:endParaRPr lang="en-US" dirty="0"/>
                    </a:p>
                  </a:txBody>
                  <a:tcPr marL="87549" marR="87549"/>
                </a:tc>
              </a:tr>
            </a:tbl>
          </a:graphicData>
        </a:graphic>
      </p:graphicFrame>
      <p:sp>
        <p:nvSpPr>
          <p:cNvPr id="7" name="Slide Number Placeholder 6"/>
          <p:cNvSpPr>
            <a:spLocks noGrp="1"/>
          </p:cNvSpPr>
          <p:nvPr>
            <p:ph type="sldNum" sz="quarter" idx="11"/>
          </p:nvPr>
        </p:nvSpPr>
        <p:spPr/>
        <p:txBody>
          <a:bodyPr/>
          <a:lstStyle/>
          <a:p>
            <a:fld id="{9CFA1C66-7F35-4C2B-A149-4061A2BD3423}"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z="3200" dirty="0" smtClean="0"/>
              <a:t>Solutions</a:t>
            </a:r>
            <a:endParaRPr lang="en-US" dirty="0" smtClean="0"/>
          </a:p>
        </p:txBody>
      </p:sp>
      <p:graphicFrame>
        <p:nvGraphicFramePr>
          <p:cNvPr id="8" name="Content Placeholder 7"/>
          <p:cNvGraphicFramePr>
            <a:graphicFrameLocks noGrp="1"/>
          </p:cNvGraphicFramePr>
          <p:nvPr>
            <p:ph idx="1"/>
          </p:nvPr>
        </p:nvGraphicFramePr>
        <p:xfrm>
          <a:off x="1143000" y="1371600"/>
          <a:ext cx="6858000" cy="2966720"/>
        </p:xfrm>
        <a:graphic>
          <a:graphicData uri="http://schemas.openxmlformats.org/drawingml/2006/table">
            <a:tbl>
              <a:tblPr firstRow="1" bandRow="1">
                <a:tableStyleId>{D27102A9-8310-4765-A935-A1911B00CA55}</a:tableStyleId>
              </a:tblPr>
              <a:tblGrid>
                <a:gridCol w="1882588"/>
                <a:gridCol w="4975412"/>
              </a:tblGrid>
              <a:tr h="370840">
                <a:tc>
                  <a:txBody>
                    <a:bodyPr/>
                    <a:lstStyle/>
                    <a:p>
                      <a:pPr algn="ctr"/>
                      <a:r>
                        <a:rPr lang="en-US" dirty="0" smtClean="0"/>
                        <a:t>Problem</a:t>
                      </a:r>
                      <a:r>
                        <a:rPr lang="en-US" baseline="0" dirty="0" smtClean="0"/>
                        <a:t> #</a:t>
                      </a:r>
                      <a:endParaRPr lang="en-US" dirty="0"/>
                    </a:p>
                  </a:txBody>
                  <a:tcPr marL="80682" marR="80682"/>
                </a:tc>
                <a:tc>
                  <a:txBody>
                    <a:bodyPr/>
                    <a:lstStyle/>
                    <a:p>
                      <a:pPr algn="ctr"/>
                      <a:r>
                        <a:rPr lang="en-US" dirty="0" smtClean="0"/>
                        <a:t>Solution</a:t>
                      </a:r>
                      <a:endParaRPr lang="en-US" dirty="0"/>
                    </a:p>
                  </a:txBody>
                  <a:tcPr marL="80682" marR="80682"/>
                </a:tc>
              </a:tr>
              <a:tr h="370840">
                <a:tc>
                  <a:txBody>
                    <a:bodyPr/>
                    <a:lstStyle/>
                    <a:p>
                      <a:pPr algn="ctr"/>
                      <a:r>
                        <a:rPr lang="en-US" dirty="0" smtClean="0"/>
                        <a:t>7</a:t>
                      </a:r>
                      <a:endParaRPr lang="en-US" dirty="0"/>
                    </a:p>
                  </a:txBody>
                  <a:tcPr marL="80682" marR="80682"/>
                </a:tc>
                <a:tc>
                  <a:txBody>
                    <a:bodyPr/>
                    <a:lstStyle/>
                    <a:p>
                      <a:r>
                        <a:rPr lang="en-US" dirty="0" smtClean="0"/>
                        <a:t>1. c5#</a:t>
                      </a:r>
                      <a:endParaRPr lang="en-US" dirty="0"/>
                    </a:p>
                  </a:txBody>
                  <a:tcPr marL="80682" marR="80682"/>
                </a:tc>
              </a:tr>
              <a:tr h="370840">
                <a:tc>
                  <a:txBody>
                    <a:bodyPr/>
                    <a:lstStyle/>
                    <a:p>
                      <a:pPr algn="ctr"/>
                      <a:r>
                        <a:rPr lang="en-US" dirty="0" smtClean="0"/>
                        <a:t>8</a:t>
                      </a:r>
                      <a:endParaRPr lang="en-US" dirty="0"/>
                    </a:p>
                  </a:txBody>
                  <a:tcPr marL="80682" marR="80682"/>
                </a:tc>
                <a:tc>
                  <a:txBody>
                    <a:bodyPr/>
                    <a:lstStyle/>
                    <a:p>
                      <a:r>
                        <a:rPr lang="en-US" dirty="0" smtClean="0"/>
                        <a:t>1. Rh8#</a:t>
                      </a:r>
                      <a:endParaRPr lang="en-US" dirty="0"/>
                    </a:p>
                  </a:txBody>
                  <a:tcPr marL="80682" marR="80682"/>
                </a:tc>
              </a:tr>
              <a:tr h="370840">
                <a:tc>
                  <a:txBody>
                    <a:bodyPr/>
                    <a:lstStyle/>
                    <a:p>
                      <a:pPr algn="ctr"/>
                      <a:r>
                        <a:rPr lang="en-US" dirty="0" smtClean="0"/>
                        <a:t>9</a:t>
                      </a:r>
                      <a:endParaRPr lang="en-US" dirty="0"/>
                    </a:p>
                  </a:txBody>
                  <a:tcPr marL="80682" marR="80682"/>
                </a:tc>
                <a:tc>
                  <a:txBody>
                    <a:bodyPr/>
                    <a:lstStyle/>
                    <a:p>
                      <a:r>
                        <a:rPr lang="en-US" dirty="0" smtClean="0"/>
                        <a:t>1. Ra5#</a:t>
                      </a:r>
                      <a:endParaRPr lang="en-US" dirty="0"/>
                    </a:p>
                  </a:txBody>
                  <a:tcPr marL="80682" marR="80682"/>
                </a:tc>
              </a:tr>
              <a:tr h="370840">
                <a:tc>
                  <a:txBody>
                    <a:bodyPr/>
                    <a:lstStyle/>
                    <a:p>
                      <a:pPr algn="ctr"/>
                      <a:r>
                        <a:rPr lang="en-US" dirty="0" smtClean="0"/>
                        <a:t>10</a:t>
                      </a:r>
                      <a:endParaRPr lang="en-US" dirty="0"/>
                    </a:p>
                  </a:txBody>
                  <a:tcPr marL="80682" marR="80682"/>
                </a:tc>
                <a:tc>
                  <a:txBody>
                    <a:bodyPr/>
                    <a:lstStyle/>
                    <a:p>
                      <a:r>
                        <a:rPr lang="en-US" dirty="0" smtClean="0"/>
                        <a:t>1. Qc6#</a:t>
                      </a:r>
                      <a:endParaRPr lang="en-US" dirty="0"/>
                    </a:p>
                  </a:txBody>
                  <a:tcPr marL="80682" marR="80682"/>
                </a:tc>
              </a:tr>
              <a:tr h="370840">
                <a:tc>
                  <a:txBody>
                    <a:bodyPr/>
                    <a:lstStyle/>
                    <a:p>
                      <a:pPr algn="ctr"/>
                      <a:r>
                        <a:rPr lang="en-US" dirty="0" smtClean="0"/>
                        <a:t>11</a:t>
                      </a:r>
                      <a:endParaRPr lang="en-US" dirty="0"/>
                    </a:p>
                  </a:txBody>
                  <a:tcPr marL="80682" marR="80682"/>
                </a:tc>
                <a:tc>
                  <a:txBody>
                    <a:bodyPr/>
                    <a:lstStyle/>
                    <a:p>
                      <a:r>
                        <a:rPr lang="en-US" dirty="0" smtClean="0"/>
                        <a:t>1. 0-0#</a:t>
                      </a:r>
                      <a:endParaRPr lang="en-US" dirty="0"/>
                    </a:p>
                  </a:txBody>
                  <a:tcPr marL="80682" marR="80682"/>
                </a:tc>
              </a:tr>
              <a:tr h="370840">
                <a:tc>
                  <a:txBody>
                    <a:bodyPr/>
                    <a:lstStyle/>
                    <a:p>
                      <a:pPr algn="ctr"/>
                      <a:r>
                        <a:rPr lang="en-US" dirty="0" smtClean="0"/>
                        <a:t>12</a:t>
                      </a:r>
                      <a:endParaRPr lang="en-US" dirty="0"/>
                    </a:p>
                  </a:txBody>
                  <a:tcPr marL="80682" marR="80682"/>
                </a:tc>
                <a:tc>
                  <a:txBody>
                    <a:bodyPr/>
                    <a:lstStyle/>
                    <a:p>
                      <a:r>
                        <a:rPr lang="en-US" dirty="0" smtClean="0"/>
                        <a:t>1. Rxb7+ Ka8 2. Nb6#</a:t>
                      </a:r>
                      <a:endParaRPr lang="en-US" dirty="0"/>
                    </a:p>
                  </a:txBody>
                  <a:tcPr marL="80682" marR="80682"/>
                </a:tc>
              </a:tr>
              <a:tr h="370840">
                <a:tc>
                  <a:txBody>
                    <a:bodyPr/>
                    <a:lstStyle/>
                    <a:p>
                      <a:pPr algn="ctr"/>
                      <a:r>
                        <a:rPr lang="en-US" dirty="0" smtClean="0"/>
                        <a:t>13</a:t>
                      </a:r>
                      <a:endParaRPr lang="en-US" dirty="0"/>
                    </a:p>
                  </a:txBody>
                  <a:tcPr marL="80682" marR="80682"/>
                </a:tc>
                <a:tc>
                  <a:txBody>
                    <a:bodyPr/>
                    <a:lstStyle/>
                    <a:p>
                      <a:r>
                        <a:rPr lang="en-US" dirty="0" smtClean="0"/>
                        <a:t>1. Qe4+ Kh5 (or Kh3) 2. Rh1#</a:t>
                      </a:r>
                      <a:endParaRPr lang="en-US" dirty="0"/>
                    </a:p>
                  </a:txBody>
                  <a:tcPr marL="80682" marR="80682"/>
                </a:tc>
              </a:tr>
            </a:tbl>
          </a:graphicData>
        </a:graphic>
      </p:graphicFrame>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1A6E14A2-ACC1-4939-8ABE-05304CE212BB}" type="slidenum">
              <a:rPr lang="en-US" smtClean="0"/>
              <a:pPr>
                <a:defRPr/>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z="3200" dirty="0" smtClean="0"/>
              <a:t>Solutions</a:t>
            </a:r>
            <a:endParaRPr lang="en-US" dirty="0" smtClean="0"/>
          </a:p>
        </p:txBody>
      </p:sp>
      <p:graphicFrame>
        <p:nvGraphicFramePr>
          <p:cNvPr id="8" name="Content Placeholder 7"/>
          <p:cNvGraphicFramePr>
            <a:graphicFrameLocks noGrp="1"/>
          </p:cNvGraphicFramePr>
          <p:nvPr>
            <p:ph idx="1"/>
          </p:nvPr>
        </p:nvGraphicFramePr>
        <p:xfrm>
          <a:off x="1143000" y="1371600"/>
          <a:ext cx="6858000" cy="3505200"/>
        </p:xfrm>
        <a:graphic>
          <a:graphicData uri="http://schemas.openxmlformats.org/drawingml/2006/table">
            <a:tbl>
              <a:tblPr firstRow="1" bandRow="1">
                <a:tableStyleId>{D27102A9-8310-4765-A935-A1911B00CA55}</a:tableStyleId>
              </a:tblPr>
              <a:tblGrid>
                <a:gridCol w="1882588"/>
                <a:gridCol w="4975412"/>
              </a:tblGrid>
              <a:tr h="370840">
                <a:tc>
                  <a:txBody>
                    <a:bodyPr/>
                    <a:lstStyle/>
                    <a:p>
                      <a:pPr algn="ctr"/>
                      <a:r>
                        <a:rPr lang="en-US" dirty="0" smtClean="0"/>
                        <a:t>Problem</a:t>
                      </a:r>
                      <a:r>
                        <a:rPr lang="en-US" baseline="0" dirty="0" smtClean="0"/>
                        <a:t> #</a:t>
                      </a:r>
                      <a:endParaRPr lang="en-US" dirty="0"/>
                    </a:p>
                  </a:txBody>
                  <a:tcPr marL="80682" marR="80682"/>
                </a:tc>
                <a:tc>
                  <a:txBody>
                    <a:bodyPr/>
                    <a:lstStyle/>
                    <a:p>
                      <a:pPr algn="ctr"/>
                      <a:r>
                        <a:rPr lang="en-US" dirty="0" smtClean="0"/>
                        <a:t>Solution</a:t>
                      </a:r>
                      <a:endParaRPr lang="en-US" dirty="0"/>
                    </a:p>
                  </a:txBody>
                  <a:tcPr marL="80682" marR="80682"/>
                </a:tc>
              </a:tr>
              <a:tr h="370840">
                <a:tc>
                  <a:txBody>
                    <a:bodyPr/>
                    <a:lstStyle/>
                    <a:p>
                      <a:pPr algn="ctr"/>
                      <a:r>
                        <a:rPr lang="en-US" dirty="0" smtClean="0"/>
                        <a:t>14</a:t>
                      </a:r>
                      <a:endParaRPr lang="en-US" dirty="0"/>
                    </a:p>
                  </a:txBody>
                  <a:tcPr marL="80682" marR="80682"/>
                </a:tc>
                <a:tc>
                  <a:txBody>
                    <a:bodyPr/>
                    <a:lstStyle/>
                    <a:p>
                      <a:r>
                        <a:rPr lang="en-US" dirty="0" smtClean="0"/>
                        <a:t>1. Rh7+ Nxh7  2. g7#  (or 1. Rh7+ Rxh7  2. g7#)</a:t>
                      </a:r>
                      <a:endParaRPr lang="en-US" dirty="0"/>
                    </a:p>
                  </a:txBody>
                  <a:tcPr marL="80682" marR="80682"/>
                </a:tc>
              </a:tr>
              <a:tr h="370840">
                <a:tc>
                  <a:txBody>
                    <a:bodyPr/>
                    <a:lstStyle/>
                    <a:p>
                      <a:pPr algn="ctr"/>
                      <a:r>
                        <a:rPr lang="en-US" dirty="0" smtClean="0"/>
                        <a:t>15</a:t>
                      </a:r>
                      <a:endParaRPr lang="en-US" dirty="0"/>
                    </a:p>
                  </a:txBody>
                  <a:tcPr marL="80682" marR="80682"/>
                </a:tc>
                <a:tc>
                  <a:txBody>
                    <a:bodyPr/>
                    <a:lstStyle/>
                    <a:p>
                      <a:r>
                        <a:rPr lang="en-US" dirty="0" smtClean="0"/>
                        <a:t>1. Nc7+ Rxc7  2. Nd6#</a:t>
                      </a:r>
                      <a:endParaRPr lang="en-US" dirty="0"/>
                    </a:p>
                  </a:txBody>
                  <a:tcPr marL="80682" marR="80682"/>
                </a:tc>
              </a:tr>
              <a:tr h="370840">
                <a:tc>
                  <a:txBody>
                    <a:bodyPr/>
                    <a:lstStyle/>
                    <a:p>
                      <a:pPr algn="ctr"/>
                      <a:r>
                        <a:rPr lang="en-US" dirty="0" smtClean="0"/>
                        <a:t>16</a:t>
                      </a:r>
                      <a:endParaRPr lang="en-US" dirty="0"/>
                    </a:p>
                  </a:txBody>
                  <a:tcPr marL="80682" marR="80682"/>
                </a:tc>
                <a:tc>
                  <a:txBody>
                    <a:bodyPr/>
                    <a:lstStyle/>
                    <a:p>
                      <a:r>
                        <a:rPr lang="en-US" dirty="0" smtClean="0"/>
                        <a:t>1. Bb2 Bxb2  2. f8Q#</a:t>
                      </a:r>
                      <a:endParaRPr lang="en-US" dirty="0"/>
                    </a:p>
                  </a:txBody>
                  <a:tcPr marL="80682" marR="80682"/>
                </a:tc>
              </a:tr>
              <a:tr h="370840">
                <a:tc>
                  <a:txBody>
                    <a:bodyPr/>
                    <a:lstStyle/>
                    <a:p>
                      <a:pPr algn="ctr"/>
                      <a:r>
                        <a:rPr lang="en-US" dirty="0" smtClean="0"/>
                        <a:t>17</a:t>
                      </a:r>
                      <a:endParaRPr lang="en-US" dirty="0"/>
                    </a:p>
                  </a:txBody>
                  <a:tcPr marL="80682" marR="80682"/>
                </a:tc>
                <a:tc>
                  <a:txBody>
                    <a:bodyPr/>
                    <a:lstStyle/>
                    <a:p>
                      <a:r>
                        <a:rPr lang="en-US" dirty="0" smtClean="0"/>
                        <a:t>1. e8Q Nxe8  2. Bf5#</a:t>
                      </a:r>
                      <a:endParaRPr lang="en-US" dirty="0"/>
                    </a:p>
                  </a:txBody>
                  <a:tcPr marL="80682" marR="80682"/>
                </a:tc>
              </a:tr>
              <a:tr h="370840">
                <a:tc>
                  <a:txBody>
                    <a:bodyPr/>
                    <a:lstStyle/>
                    <a:p>
                      <a:pPr algn="ctr"/>
                      <a:r>
                        <a:rPr lang="en-US" dirty="0" smtClean="0"/>
                        <a:t>18</a:t>
                      </a:r>
                      <a:endParaRPr lang="en-US" dirty="0"/>
                    </a:p>
                  </a:txBody>
                  <a:tcPr marL="80682" marR="80682"/>
                </a:tc>
                <a:tc>
                  <a:txBody>
                    <a:bodyPr/>
                    <a:lstStyle/>
                    <a:p>
                      <a:r>
                        <a:rPr lang="en-US" dirty="0" smtClean="0"/>
                        <a:t>1. g4 Rxg4  2. Rh8#  (or 1. g4 Kh6  2. Rh8#)</a:t>
                      </a:r>
                      <a:endParaRPr lang="en-US" dirty="0"/>
                    </a:p>
                  </a:txBody>
                  <a:tcPr marL="80682" marR="80682"/>
                </a:tc>
              </a:tr>
              <a:tr h="370840">
                <a:tc>
                  <a:txBody>
                    <a:bodyPr/>
                    <a:lstStyle/>
                    <a:p>
                      <a:pPr algn="ctr"/>
                      <a:r>
                        <a:rPr lang="en-US" dirty="0" smtClean="0"/>
                        <a:t>19</a:t>
                      </a:r>
                      <a:endParaRPr lang="en-US" dirty="0"/>
                    </a:p>
                  </a:txBody>
                  <a:tcPr marL="80682" marR="80682"/>
                </a:tc>
                <a:tc>
                  <a:txBody>
                    <a:bodyPr/>
                    <a:lstStyle/>
                    <a:p>
                      <a:r>
                        <a:rPr lang="en-US" dirty="0" smtClean="0"/>
                        <a:t>1. Qc8+</a:t>
                      </a:r>
                      <a:r>
                        <a:rPr lang="en-US" baseline="0" dirty="0" smtClean="0"/>
                        <a:t> Kxc8  2. Nd6#  (or 1. Nd6+ Ka6  2. Qa5#)</a:t>
                      </a:r>
                      <a:endParaRPr lang="en-US" dirty="0"/>
                    </a:p>
                  </a:txBody>
                  <a:tcPr marL="80682" marR="80682"/>
                </a:tc>
              </a:tr>
              <a:tr h="370840">
                <a:tc>
                  <a:txBody>
                    <a:bodyPr/>
                    <a:lstStyle/>
                    <a:p>
                      <a:pPr algn="ctr"/>
                      <a:r>
                        <a:rPr lang="en-US" dirty="0" smtClean="0"/>
                        <a:t>20</a:t>
                      </a:r>
                      <a:endParaRPr lang="en-US" dirty="0"/>
                    </a:p>
                  </a:txBody>
                  <a:tcPr marL="80682" marR="80682"/>
                </a:tc>
                <a:tc>
                  <a:txBody>
                    <a:bodyPr/>
                    <a:lstStyle/>
                    <a:p>
                      <a:r>
                        <a:rPr lang="en-US" dirty="0" smtClean="0"/>
                        <a:t>1. Nd6+ Rxd6  2. Rb8#</a:t>
                      </a:r>
                      <a:endParaRPr lang="en-US" dirty="0"/>
                    </a:p>
                  </a:txBody>
                  <a:tcPr marL="80682" marR="80682"/>
                </a:tc>
              </a:tr>
            </a:tbl>
          </a:graphicData>
        </a:graphic>
      </p:graphicFrame>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BC7DFBE9-221E-4CCA-B73A-BC8DE2EFF062}" type="slidenum">
              <a:rPr lang="en-US" smtClean="0"/>
              <a:pPr>
                <a:defRPr/>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z="3200" dirty="0" smtClean="0"/>
              <a:t>Solutions</a:t>
            </a:r>
            <a:endParaRPr lang="en-US" dirty="0" smtClean="0"/>
          </a:p>
        </p:txBody>
      </p:sp>
      <p:graphicFrame>
        <p:nvGraphicFramePr>
          <p:cNvPr id="8" name="Content Placeholder 7"/>
          <p:cNvGraphicFramePr>
            <a:graphicFrameLocks noGrp="1"/>
          </p:cNvGraphicFramePr>
          <p:nvPr>
            <p:ph idx="1"/>
          </p:nvPr>
        </p:nvGraphicFramePr>
        <p:xfrm>
          <a:off x="1143000" y="1371600"/>
          <a:ext cx="6858000" cy="3403600"/>
        </p:xfrm>
        <a:graphic>
          <a:graphicData uri="http://schemas.openxmlformats.org/drawingml/2006/table">
            <a:tbl>
              <a:tblPr firstRow="1" bandRow="1">
                <a:tableStyleId>{D27102A9-8310-4765-A935-A1911B00CA55}</a:tableStyleId>
              </a:tblPr>
              <a:tblGrid>
                <a:gridCol w="1882588"/>
                <a:gridCol w="4975412"/>
              </a:tblGrid>
              <a:tr h="370840">
                <a:tc>
                  <a:txBody>
                    <a:bodyPr/>
                    <a:lstStyle/>
                    <a:p>
                      <a:pPr algn="ctr"/>
                      <a:r>
                        <a:rPr lang="en-US" dirty="0" smtClean="0"/>
                        <a:t>Problem</a:t>
                      </a:r>
                      <a:r>
                        <a:rPr lang="en-US" baseline="0" dirty="0" smtClean="0"/>
                        <a:t> #</a:t>
                      </a:r>
                      <a:endParaRPr lang="en-US" dirty="0"/>
                    </a:p>
                  </a:txBody>
                  <a:tcPr marL="80682" marR="80682"/>
                </a:tc>
                <a:tc>
                  <a:txBody>
                    <a:bodyPr/>
                    <a:lstStyle/>
                    <a:p>
                      <a:pPr algn="ctr"/>
                      <a:r>
                        <a:rPr lang="en-US" dirty="0" smtClean="0"/>
                        <a:t>Solution</a:t>
                      </a:r>
                      <a:endParaRPr lang="en-US" dirty="0"/>
                    </a:p>
                  </a:txBody>
                  <a:tcPr marL="80682" marR="80682"/>
                </a:tc>
              </a:tr>
              <a:tr h="370840">
                <a:tc>
                  <a:txBody>
                    <a:bodyPr/>
                    <a:lstStyle/>
                    <a:p>
                      <a:pPr algn="ctr"/>
                      <a:r>
                        <a:rPr lang="en-US" dirty="0" smtClean="0"/>
                        <a:t>21</a:t>
                      </a:r>
                      <a:endParaRPr lang="en-US" dirty="0"/>
                    </a:p>
                  </a:txBody>
                  <a:tcPr marL="80682" marR="80682"/>
                </a:tc>
                <a:tc>
                  <a:txBody>
                    <a:bodyPr/>
                    <a:lstStyle/>
                    <a:p>
                      <a:r>
                        <a:rPr lang="en-US" dirty="0" smtClean="0"/>
                        <a:t>1. Rc8 Qxc8  2. Nf7#</a:t>
                      </a:r>
                      <a:endParaRPr lang="en-US" dirty="0"/>
                    </a:p>
                  </a:txBody>
                  <a:tcPr marL="80682" marR="80682"/>
                </a:tc>
              </a:tr>
              <a:tr h="370840">
                <a:tc>
                  <a:txBody>
                    <a:bodyPr/>
                    <a:lstStyle/>
                    <a:p>
                      <a:pPr algn="ctr"/>
                      <a:r>
                        <a:rPr lang="en-US" dirty="0" smtClean="0"/>
                        <a:t>22</a:t>
                      </a:r>
                      <a:endParaRPr lang="en-US" dirty="0"/>
                    </a:p>
                  </a:txBody>
                  <a:tcPr marL="80682" marR="80682"/>
                </a:tc>
                <a:tc>
                  <a:txBody>
                    <a:bodyPr/>
                    <a:lstStyle/>
                    <a:p>
                      <a:r>
                        <a:rPr lang="en-US" dirty="0" smtClean="0"/>
                        <a:t>1. Rg7+ Qxg7  2. Ne3#  (or 1. Rg7+ Kf5  2. Rg5#)</a:t>
                      </a:r>
                      <a:endParaRPr lang="en-US" dirty="0"/>
                    </a:p>
                  </a:txBody>
                  <a:tcPr marL="80682" marR="80682"/>
                </a:tc>
              </a:tr>
              <a:tr h="370840">
                <a:tc>
                  <a:txBody>
                    <a:bodyPr/>
                    <a:lstStyle/>
                    <a:p>
                      <a:pPr algn="ctr"/>
                      <a:r>
                        <a:rPr lang="en-US" dirty="0" smtClean="0"/>
                        <a:t>23</a:t>
                      </a:r>
                      <a:endParaRPr lang="en-US" dirty="0"/>
                    </a:p>
                  </a:txBody>
                  <a:tcPr marL="80682" marR="80682"/>
                </a:tc>
                <a:tc>
                  <a:txBody>
                    <a:bodyPr/>
                    <a:lstStyle/>
                    <a:p>
                      <a:r>
                        <a:rPr lang="en-US" dirty="0" smtClean="0"/>
                        <a:t>1. Rxb5 </a:t>
                      </a:r>
                      <a:r>
                        <a:rPr lang="en-US" dirty="0" err="1" smtClean="0"/>
                        <a:t>Rxb5</a:t>
                      </a:r>
                      <a:r>
                        <a:rPr lang="en-US" dirty="0" smtClean="0"/>
                        <a:t>  2. Nc4#  (or 1. Rxb5 Nxb5  2.</a:t>
                      </a:r>
                      <a:r>
                        <a:rPr lang="en-US" baseline="0" dirty="0" smtClean="0"/>
                        <a:t> Nc4#)</a:t>
                      </a:r>
                      <a:endParaRPr lang="en-US" dirty="0"/>
                    </a:p>
                  </a:txBody>
                  <a:tcPr marL="80682" marR="80682"/>
                </a:tc>
              </a:tr>
              <a:tr h="370840">
                <a:tc>
                  <a:txBody>
                    <a:bodyPr/>
                    <a:lstStyle/>
                    <a:p>
                      <a:pPr algn="ctr"/>
                      <a:r>
                        <a:rPr lang="en-US" dirty="0" smtClean="0"/>
                        <a:t>24</a:t>
                      </a:r>
                      <a:endParaRPr lang="en-US" dirty="0"/>
                    </a:p>
                  </a:txBody>
                  <a:tcPr marL="80682" marR="80682"/>
                </a:tc>
                <a:tc>
                  <a:txBody>
                    <a:bodyPr/>
                    <a:lstStyle/>
                    <a:p>
                      <a:r>
                        <a:rPr lang="en-US" dirty="0" smtClean="0"/>
                        <a:t>1. Re8+ Kxe8  2. Rg8#</a:t>
                      </a:r>
                      <a:endParaRPr lang="en-US" dirty="0"/>
                    </a:p>
                  </a:txBody>
                  <a:tcPr marL="80682" marR="80682"/>
                </a:tc>
              </a:tr>
              <a:tr h="370840">
                <a:tc>
                  <a:txBody>
                    <a:bodyPr/>
                    <a:lstStyle/>
                    <a:p>
                      <a:pPr algn="ctr"/>
                      <a:r>
                        <a:rPr lang="en-US" dirty="0" smtClean="0"/>
                        <a:t>25</a:t>
                      </a:r>
                      <a:endParaRPr lang="en-US" dirty="0"/>
                    </a:p>
                  </a:txBody>
                  <a:tcPr marL="80682" marR="80682"/>
                </a:tc>
                <a:tc>
                  <a:txBody>
                    <a:bodyPr/>
                    <a:lstStyle/>
                    <a:p>
                      <a:r>
                        <a:rPr lang="en-US" dirty="0" smtClean="0"/>
                        <a:t>1. Rg3 fxg3  2. fxg3#  (or 1. Rg3 R(any)  2. Rxh3#)</a:t>
                      </a:r>
                      <a:endParaRPr lang="en-US" dirty="0"/>
                    </a:p>
                  </a:txBody>
                  <a:tcPr marL="80682" marR="80682"/>
                </a:tc>
              </a:tr>
              <a:tr h="370840">
                <a:tc>
                  <a:txBody>
                    <a:bodyPr/>
                    <a:lstStyle/>
                    <a:p>
                      <a:pPr algn="ctr"/>
                      <a:r>
                        <a:rPr lang="en-US" dirty="0" smtClean="0"/>
                        <a:t>26</a:t>
                      </a:r>
                      <a:endParaRPr lang="en-US" dirty="0"/>
                    </a:p>
                  </a:txBody>
                  <a:tcPr marL="80682" marR="80682"/>
                </a:tc>
                <a:tc>
                  <a:txBody>
                    <a:bodyPr/>
                    <a:lstStyle/>
                    <a:p>
                      <a:r>
                        <a:rPr lang="en-US" dirty="0" smtClean="0"/>
                        <a:t>1. g7 Nxg7  2. Ng6#</a:t>
                      </a:r>
                      <a:endParaRPr lang="en-US" dirty="0"/>
                    </a:p>
                  </a:txBody>
                  <a:tcPr marL="80682" marR="80682"/>
                </a:tc>
              </a:tr>
            </a:tbl>
          </a:graphicData>
        </a:graphic>
      </p:graphicFrame>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D5BE6963-74D4-4996-AC8A-27E69F4A8878}" type="slidenum">
              <a:rPr lang="en-US" smtClean="0"/>
              <a:pPr>
                <a:defRPr/>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400800" cy="762000"/>
          </a:xfrm>
        </p:spPr>
        <p:txBody>
          <a:bodyPr/>
          <a:lstStyle/>
          <a:p>
            <a:pPr algn="l"/>
            <a:r>
              <a:rPr lang="en-US" sz="4000" dirty="0" smtClean="0"/>
              <a:t>Requirement </a:t>
            </a:r>
            <a:r>
              <a:rPr lang="en-US" sz="4000" dirty="0" smtClean="0"/>
              <a:t>6</a:t>
            </a:r>
            <a:endParaRPr lang="en-US" sz="4000" dirty="0"/>
          </a:p>
        </p:txBody>
      </p:sp>
      <p:sp>
        <p:nvSpPr>
          <p:cNvPr id="3" name="Content Placeholder 2"/>
          <p:cNvSpPr>
            <a:spLocks noGrp="1"/>
          </p:cNvSpPr>
          <p:nvPr>
            <p:ph idx="1"/>
          </p:nvPr>
        </p:nvSpPr>
        <p:spPr/>
        <p:txBody>
          <a:bodyPr/>
          <a:lstStyle/>
          <a:p>
            <a:pPr marL="0" indent="0">
              <a:buNone/>
            </a:pPr>
            <a:r>
              <a:rPr lang="en-US" sz="2400" dirty="0"/>
              <a:t>Do ONE of the following: </a:t>
            </a:r>
          </a:p>
          <a:p>
            <a:pPr lvl="1">
              <a:buFont typeface="+mj-lt"/>
              <a:buAutoNum type="alphaLcPeriod"/>
            </a:pPr>
            <a:r>
              <a:rPr lang="en-US" sz="2000" dirty="0"/>
              <a:t>Play at least three games of chess with other Scouts and/or your merit badge counselor. Replay the games from your score sheets and discuss with your counselor how you might have played each game differently. </a:t>
            </a:r>
          </a:p>
          <a:p>
            <a:pPr lvl="1">
              <a:buFont typeface="+mj-lt"/>
              <a:buAutoNum type="alphaLcPeriod"/>
            </a:pPr>
            <a:r>
              <a:rPr lang="en-US" sz="2000" dirty="0"/>
              <a:t>Play in a scholastic (youth) chess tournament and use your score sheets from that tournament to replay your games with your merit badge counselor. Discuss with your counselor how you might have played each game differently. </a:t>
            </a:r>
          </a:p>
          <a:p>
            <a:pPr lvl="1">
              <a:buFont typeface="+mj-lt"/>
              <a:buAutoNum type="alphaLcPeriod"/>
            </a:pPr>
            <a:r>
              <a:rPr lang="en-US" sz="2000" dirty="0"/>
              <a:t>Organize and run a chess tournament with at least four players, plus you. Have each competitor play at least two games. </a:t>
            </a:r>
          </a:p>
        </p:txBody>
      </p:sp>
      <p:sp>
        <p:nvSpPr>
          <p:cNvPr id="4" name="Slide Number Placeholder 3"/>
          <p:cNvSpPr>
            <a:spLocks noGrp="1"/>
          </p:cNvSpPr>
          <p:nvPr>
            <p:ph type="sldNum" sz="quarter" idx="11"/>
          </p:nvPr>
        </p:nvSpPr>
        <p:spPr/>
        <p:txBody>
          <a:bodyPr/>
          <a:lstStyle/>
          <a:p>
            <a:fld id="{9CFA1C66-7F35-4C2B-A149-4061A2BD3423}" type="slidenum">
              <a:rPr lang="en-US" smtClean="0"/>
              <a:pPr/>
              <a:t>114</a:t>
            </a:fld>
            <a:endParaRPr lang="en-US"/>
          </a:p>
        </p:txBody>
      </p:sp>
      <p:pic>
        <p:nvPicPr>
          <p:cNvPr id="6"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04800" y="228599"/>
            <a:ext cx="762000" cy="768713"/>
          </a:xfrm>
          <a:prstGeom prst="rect">
            <a:avLst/>
          </a:prstGeom>
          <a:noFill/>
          <a:ln w="9525">
            <a:noFill/>
            <a:miter lim="800000"/>
            <a:headEnd/>
            <a:tailEnd/>
          </a:ln>
        </p:spPr>
      </p:pic>
    </p:spTree>
    <p:extLst>
      <p:ext uri="{BB962C8B-B14F-4D97-AF65-F5344CB8AC3E}">
        <p14:creationId xmlns:p14="http://schemas.microsoft.com/office/powerpoint/2010/main" val="864769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Chess: A Game of Planning and Strategy</a:t>
            </a:r>
            <a:endParaRPr lang="en-US" sz="3200" dirty="0"/>
          </a:p>
        </p:txBody>
      </p:sp>
      <p:sp>
        <p:nvSpPr>
          <p:cNvPr id="3" name="Content Placeholder 2"/>
          <p:cNvSpPr>
            <a:spLocks noGrp="1"/>
          </p:cNvSpPr>
          <p:nvPr>
            <p:ph idx="1"/>
          </p:nvPr>
        </p:nvSpPr>
        <p:spPr/>
        <p:txBody>
          <a:bodyPr/>
          <a:lstStyle/>
          <a:p>
            <a:r>
              <a:rPr lang="en-US" sz="2400" dirty="0" smtClean="0"/>
              <a:t>Contrast this with a card game, and you will see that some elements of the card game depend on chance -- what cards you will draw in gin rummy for example; or a board game like Monopoly where the outcome depends in part on a roll of the dice. </a:t>
            </a:r>
          </a:p>
          <a:p>
            <a:r>
              <a:rPr lang="en-US" sz="2400" dirty="0" smtClean="0"/>
              <a:t>In a gin rummy or a monopoly game sometimes luck will enable a player to win a game, even if his planning and strategy are not as good as his opponents.</a:t>
            </a:r>
          </a:p>
          <a:p>
            <a:endParaRPr lang="en-US"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400800" cy="762000"/>
          </a:xfrm>
        </p:spPr>
        <p:txBody>
          <a:bodyPr/>
          <a:lstStyle/>
          <a:p>
            <a:pPr algn="l"/>
            <a:r>
              <a:rPr lang="en-US" sz="4000" dirty="0" smtClean="0"/>
              <a:t>Requirement </a:t>
            </a:r>
            <a:r>
              <a:rPr lang="en-US" sz="4000" dirty="0" smtClean="0"/>
              <a:t>2</a:t>
            </a:r>
            <a:endParaRPr lang="en-US" sz="4000" dirty="0"/>
          </a:p>
        </p:txBody>
      </p:sp>
      <p:sp>
        <p:nvSpPr>
          <p:cNvPr id="3" name="Content Placeholder 2"/>
          <p:cNvSpPr>
            <a:spLocks noGrp="1"/>
          </p:cNvSpPr>
          <p:nvPr>
            <p:ph idx="1"/>
          </p:nvPr>
        </p:nvSpPr>
        <p:spPr/>
        <p:txBody>
          <a:bodyPr/>
          <a:lstStyle/>
          <a:p>
            <a:pPr marL="0" indent="0">
              <a:buNone/>
            </a:pPr>
            <a:r>
              <a:rPr lang="en-US" sz="2400" dirty="0"/>
              <a:t>Discuss with your merit badge counselor the following: </a:t>
            </a:r>
          </a:p>
          <a:p>
            <a:pPr lvl="1">
              <a:buFont typeface="+mj-lt"/>
              <a:buAutoNum type="alphaLcPeriod"/>
            </a:pPr>
            <a:r>
              <a:rPr lang="en-US" sz="2000" dirty="0"/>
              <a:t>The benefits of playing chess, including developing critical thinking skills, concentration skills, and decision-making skills, and how these skills can help you in other areas of your life </a:t>
            </a:r>
          </a:p>
          <a:p>
            <a:pPr lvl="1">
              <a:buFont typeface="+mj-lt"/>
              <a:buAutoNum type="alphaLcPeriod"/>
            </a:pPr>
            <a:r>
              <a:rPr lang="en-US" sz="2000" dirty="0"/>
              <a:t>Sportsmanship and chess etiquette </a:t>
            </a:r>
          </a:p>
        </p:txBody>
      </p:sp>
      <p:sp>
        <p:nvSpPr>
          <p:cNvPr id="4" name="Slide Number Placeholder 3"/>
          <p:cNvSpPr>
            <a:spLocks noGrp="1"/>
          </p:cNvSpPr>
          <p:nvPr>
            <p:ph type="sldNum" sz="quarter" idx="11"/>
          </p:nvPr>
        </p:nvSpPr>
        <p:spPr/>
        <p:txBody>
          <a:bodyPr/>
          <a:lstStyle/>
          <a:p>
            <a:fld id="{9CFA1C66-7F35-4C2B-A149-4061A2BD3423}" type="slidenum">
              <a:rPr lang="en-US" smtClean="0"/>
              <a:pPr/>
              <a:t>13</a:t>
            </a:fld>
            <a:endParaRPr lang="en-US"/>
          </a:p>
        </p:txBody>
      </p:sp>
      <p:pic>
        <p:nvPicPr>
          <p:cNvPr id="6"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04800" y="228599"/>
            <a:ext cx="762000" cy="768713"/>
          </a:xfrm>
          <a:prstGeom prst="rect">
            <a:avLst/>
          </a:prstGeom>
          <a:noFill/>
          <a:ln w="9525">
            <a:noFill/>
            <a:miter lim="800000"/>
            <a:headEnd/>
            <a:tailEnd/>
          </a:ln>
        </p:spPr>
      </p:pic>
    </p:spTree>
    <p:extLst>
      <p:ext uri="{BB962C8B-B14F-4D97-AF65-F5344CB8AC3E}">
        <p14:creationId xmlns:p14="http://schemas.microsoft.com/office/powerpoint/2010/main" val="912745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Benefits of Playing Chess</a:t>
            </a:r>
            <a:endParaRPr lang="en-US" sz="3200" dirty="0"/>
          </a:p>
        </p:txBody>
      </p:sp>
      <p:sp>
        <p:nvSpPr>
          <p:cNvPr id="3" name="Content Placeholder 2"/>
          <p:cNvSpPr>
            <a:spLocks noGrp="1"/>
          </p:cNvSpPr>
          <p:nvPr>
            <p:ph idx="1"/>
          </p:nvPr>
        </p:nvSpPr>
        <p:spPr/>
        <p:txBody>
          <a:bodyPr/>
          <a:lstStyle/>
          <a:p>
            <a:r>
              <a:rPr lang="en-US" sz="2400" dirty="0" smtClean="0"/>
              <a:t>Here is a short list of just some of the benefits of learning and Playing Chess: </a:t>
            </a:r>
          </a:p>
          <a:p>
            <a:pPr lvl="1"/>
            <a:r>
              <a:rPr lang="en-US" sz="2000" dirty="0" smtClean="0"/>
              <a:t>Provides practice at making accurate and fast decisions under time pressure.</a:t>
            </a:r>
          </a:p>
          <a:p>
            <a:pPr lvl="1"/>
            <a:r>
              <a:rPr lang="en-US" sz="2000" dirty="0" smtClean="0"/>
              <a:t>Drills skills that can help improve exam scores. </a:t>
            </a:r>
          </a:p>
          <a:p>
            <a:pPr lvl="1"/>
            <a:r>
              <a:rPr lang="en-US" sz="2000" dirty="0" smtClean="0"/>
              <a:t>Improves reading.</a:t>
            </a:r>
          </a:p>
          <a:p>
            <a:pPr lvl="1"/>
            <a:r>
              <a:rPr lang="en-US" sz="2000" dirty="0" smtClean="0"/>
              <a:t>Pattern recognition enhanced.</a:t>
            </a:r>
          </a:p>
          <a:p>
            <a:pPr lvl="1"/>
            <a:r>
              <a:rPr lang="en-US" sz="2000" dirty="0" smtClean="0"/>
              <a:t>Teaches sportsmanship.</a:t>
            </a:r>
          </a:p>
          <a:p>
            <a:pPr lvl="1"/>
            <a:r>
              <a:rPr lang="en-US" sz="2000" dirty="0" smtClean="0"/>
              <a:t>Dealing with difficult choices.</a:t>
            </a:r>
          </a:p>
          <a:p>
            <a:pPr lvl="1"/>
            <a:r>
              <a:rPr lang="en-US" sz="2000" dirty="0" smtClean="0"/>
              <a:t>Making the best choice from a group of good choices.</a:t>
            </a:r>
          </a:p>
          <a:p>
            <a:pPr lvl="1"/>
            <a:r>
              <a:rPr lang="en-US" sz="2000" dirty="0" smtClean="0"/>
              <a:t>Teaches to learn from mistakes. </a:t>
            </a:r>
          </a:p>
          <a:p>
            <a:endParaRPr lang="en-US"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Benefits of Playing Chess</a:t>
            </a:r>
            <a:endParaRPr lang="en-US" sz="3200" dirty="0"/>
          </a:p>
        </p:txBody>
      </p:sp>
      <p:sp>
        <p:nvSpPr>
          <p:cNvPr id="3" name="Content Placeholder 2"/>
          <p:cNvSpPr>
            <a:spLocks noGrp="1"/>
          </p:cNvSpPr>
          <p:nvPr>
            <p:ph idx="1"/>
          </p:nvPr>
        </p:nvSpPr>
        <p:spPr>
          <a:xfrm>
            <a:off x="1143000" y="1371600"/>
            <a:ext cx="6934200" cy="4754563"/>
          </a:xfrm>
        </p:spPr>
        <p:txBody>
          <a:bodyPr/>
          <a:lstStyle/>
          <a:p>
            <a:r>
              <a:rPr lang="en-US" sz="2400" dirty="0" smtClean="0"/>
              <a:t>Here is a short list of just some of the benefits of learning and Playing Chess: </a:t>
            </a:r>
          </a:p>
          <a:p>
            <a:pPr lvl="1"/>
            <a:r>
              <a:rPr lang="en-US" sz="2000" dirty="0" smtClean="0"/>
              <a:t>Responsibility for actions.</a:t>
            </a:r>
          </a:p>
          <a:p>
            <a:pPr lvl="1"/>
            <a:r>
              <a:rPr lang="en-US" sz="2000" dirty="0" smtClean="0"/>
              <a:t>Concentration is vigorously practiced.</a:t>
            </a:r>
          </a:p>
          <a:p>
            <a:pPr lvl="1"/>
            <a:r>
              <a:rPr lang="en-US" sz="2000" dirty="0" smtClean="0"/>
              <a:t>Logical reasoning is sharpened.</a:t>
            </a:r>
          </a:p>
          <a:p>
            <a:pPr lvl="1"/>
            <a:r>
              <a:rPr lang="en-US" sz="2000" dirty="0" smtClean="0"/>
              <a:t>Measurable individual accomplishments are enjoyed.</a:t>
            </a:r>
          </a:p>
          <a:p>
            <a:pPr lvl="1"/>
            <a:r>
              <a:rPr lang="en-US" sz="2000" dirty="0" smtClean="0"/>
              <a:t>Critical thinking.</a:t>
            </a:r>
          </a:p>
          <a:p>
            <a:pPr lvl="1"/>
            <a:r>
              <a:rPr lang="en-US" sz="2000" dirty="0" smtClean="0"/>
              <a:t>Memory is enhance.</a:t>
            </a:r>
          </a:p>
          <a:p>
            <a:pPr lvl="1"/>
            <a:r>
              <a:rPr lang="en-US" sz="2000" dirty="0" smtClean="0"/>
              <a:t>Problem solving and 'what if' skills.</a:t>
            </a:r>
          </a:p>
          <a:p>
            <a:pPr lvl="1"/>
            <a:r>
              <a:rPr lang="en-US" sz="2000" dirty="0" smtClean="0"/>
              <a:t>Intellectual maturity is fostered.</a:t>
            </a:r>
            <a:endParaRPr lang="en-US" sz="2000"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Benefits of Playing Chess</a:t>
            </a:r>
            <a:endParaRPr lang="en-US" sz="3200" dirty="0"/>
          </a:p>
        </p:txBody>
      </p:sp>
      <p:sp>
        <p:nvSpPr>
          <p:cNvPr id="3" name="Content Placeholder 2"/>
          <p:cNvSpPr>
            <a:spLocks noGrp="1"/>
          </p:cNvSpPr>
          <p:nvPr>
            <p:ph idx="1"/>
          </p:nvPr>
        </p:nvSpPr>
        <p:spPr/>
        <p:txBody>
          <a:bodyPr/>
          <a:lstStyle/>
          <a:p>
            <a:r>
              <a:rPr lang="en-US" sz="2400" dirty="0" smtClean="0"/>
              <a:t>Here is a short list of just some of the benefits of learning and Playing Chess: </a:t>
            </a:r>
          </a:p>
          <a:p>
            <a:pPr lvl="1"/>
            <a:r>
              <a:rPr lang="en-US" sz="2000" dirty="0" smtClean="0"/>
              <a:t>Belonging to a good crowd.</a:t>
            </a:r>
          </a:p>
          <a:p>
            <a:pPr lvl="1"/>
            <a:r>
              <a:rPr lang="en-US" sz="2000" dirty="0" smtClean="0"/>
              <a:t>Self esteem.</a:t>
            </a:r>
          </a:p>
          <a:p>
            <a:pPr lvl="1"/>
            <a:r>
              <a:rPr lang="en-US" sz="2000" dirty="0" smtClean="0"/>
              <a:t>Mind enrichment.</a:t>
            </a:r>
          </a:p>
          <a:p>
            <a:pPr lvl="1"/>
            <a:r>
              <a:rPr lang="en-US" sz="2000" dirty="0" smtClean="0"/>
              <a:t>Mental exercising. </a:t>
            </a:r>
          </a:p>
          <a:p>
            <a:pPr lvl="1"/>
            <a:r>
              <a:rPr lang="en-US" sz="2000" dirty="0" smtClean="0"/>
              <a:t>Analyzing actions and consequences. </a:t>
            </a:r>
          </a:p>
          <a:p>
            <a:pPr lvl="1"/>
            <a:r>
              <a:rPr lang="en-US" sz="2000" dirty="0" smtClean="0"/>
              <a:t>The importance of planning.</a:t>
            </a:r>
            <a:endParaRPr lang="en-US" sz="2000"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Sportsmanship and Chess Etiquette</a:t>
            </a:r>
            <a:endParaRPr lang="en-US" sz="3200" dirty="0"/>
          </a:p>
        </p:txBody>
      </p:sp>
      <p:sp>
        <p:nvSpPr>
          <p:cNvPr id="3" name="Content Placeholder 2"/>
          <p:cNvSpPr>
            <a:spLocks noGrp="1"/>
          </p:cNvSpPr>
          <p:nvPr>
            <p:ph idx="1"/>
          </p:nvPr>
        </p:nvSpPr>
        <p:spPr>
          <a:xfrm>
            <a:off x="990600" y="1066800"/>
            <a:ext cx="7162800" cy="5059363"/>
          </a:xfrm>
        </p:spPr>
        <p:txBody>
          <a:bodyPr/>
          <a:lstStyle/>
          <a:p>
            <a:r>
              <a:rPr lang="en-GB" sz="2400" dirty="0" smtClean="0"/>
              <a:t>Be polite, and get off to a good start. </a:t>
            </a:r>
          </a:p>
          <a:p>
            <a:r>
              <a:rPr lang="en-GB" sz="2400" dirty="0" smtClean="0"/>
              <a:t>Don’t boast, talk trash, or try to intimidate your opponent. </a:t>
            </a:r>
          </a:p>
          <a:p>
            <a:r>
              <a:rPr lang="en-GB" sz="2400" dirty="0" smtClean="0"/>
              <a:t>Don’t argue with your opponent. </a:t>
            </a:r>
          </a:p>
          <a:p>
            <a:r>
              <a:rPr lang="en-GB" sz="2400" dirty="0" smtClean="0"/>
              <a:t>Don’t give or ask for advice. </a:t>
            </a:r>
          </a:p>
          <a:p>
            <a:r>
              <a:rPr lang="en-GB" sz="2400" dirty="0" smtClean="0"/>
              <a:t>Don’t be annoying. </a:t>
            </a:r>
          </a:p>
          <a:p>
            <a:r>
              <a:rPr lang="en-GB" sz="2400" dirty="0" smtClean="0"/>
              <a:t>Don’t try to trick your opponent by pretending to have made a bad move.</a:t>
            </a:r>
          </a:p>
          <a:p>
            <a:r>
              <a:rPr lang="en-GB" sz="2400" dirty="0" smtClean="0"/>
              <a:t>Do not rush your opponent.</a:t>
            </a:r>
          </a:p>
          <a:p>
            <a:r>
              <a:rPr lang="en-GB" sz="2400" dirty="0" smtClean="0"/>
              <a:t>After your game, be a good winner or loser. </a:t>
            </a:r>
          </a:p>
          <a:p>
            <a:r>
              <a:rPr lang="en-GB" sz="2400" dirty="0" smtClean="0"/>
              <a:t>Saying “check” is not required, but is considered polite.</a:t>
            </a:r>
            <a:endParaRPr lang="en-US" sz="2400"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400800" cy="762000"/>
          </a:xfrm>
        </p:spPr>
        <p:txBody>
          <a:bodyPr/>
          <a:lstStyle/>
          <a:p>
            <a:pPr algn="l"/>
            <a:r>
              <a:rPr lang="en-US" sz="4000" dirty="0" smtClean="0"/>
              <a:t>Requirement </a:t>
            </a:r>
            <a:r>
              <a:rPr lang="en-US" sz="4000" dirty="0" smtClean="0"/>
              <a:t>3</a:t>
            </a:r>
            <a:endParaRPr lang="en-US" sz="4000" dirty="0"/>
          </a:p>
        </p:txBody>
      </p:sp>
      <p:sp>
        <p:nvSpPr>
          <p:cNvPr id="3" name="Content Placeholder 2"/>
          <p:cNvSpPr>
            <a:spLocks noGrp="1"/>
          </p:cNvSpPr>
          <p:nvPr>
            <p:ph idx="1"/>
          </p:nvPr>
        </p:nvSpPr>
        <p:spPr/>
        <p:txBody>
          <a:bodyPr/>
          <a:lstStyle/>
          <a:p>
            <a:pPr marL="0" indent="0">
              <a:buNone/>
            </a:pPr>
            <a:r>
              <a:rPr lang="en-US" sz="2400" dirty="0"/>
              <a:t>Demonstrate to your counselor that you know each of the following. Then, using Scouting’s Teaching EDGE, teach someone (preferably another Scout) who does not know how to play chess: </a:t>
            </a:r>
          </a:p>
          <a:p>
            <a:pPr lvl="1">
              <a:buFont typeface="+mj-lt"/>
              <a:buAutoNum type="alphaLcPeriod"/>
            </a:pPr>
            <a:r>
              <a:rPr lang="en-US" sz="2000" dirty="0"/>
              <a:t>The name of each chess piece </a:t>
            </a:r>
          </a:p>
          <a:p>
            <a:pPr lvl="1">
              <a:buFont typeface="+mj-lt"/>
              <a:buAutoNum type="alphaLcPeriod"/>
            </a:pPr>
            <a:r>
              <a:rPr lang="en-US" sz="2000" dirty="0"/>
              <a:t>How to set up a chessboard </a:t>
            </a:r>
          </a:p>
          <a:p>
            <a:pPr lvl="1">
              <a:buFont typeface="+mj-lt"/>
              <a:buAutoNum type="alphaLcPeriod"/>
            </a:pPr>
            <a:r>
              <a:rPr lang="en-US" sz="2000" dirty="0"/>
              <a:t>How each chess piece moves, including castling and </a:t>
            </a:r>
            <a:r>
              <a:rPr lang="en-US" sz="2000" dirty="0" err="1"/>
              <a:t>en</a:t>
            </a:r>
            <a:r>
              <a:rPr lang="en-US" sz="2000" dirty="0"/>
              <a:t> passant captures </a:t>
            </a:r>
          </a:p>
          <a:p>
            <a:endParaRPr lang="en-US"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18</a:t>
            </a:fld>
            <a:endParaRPr lang="en-US"/>
          </a:p>
        </p:txBody>
      </p:sp>
      <p:pic>
        <p:nvPicPr>
          <p:cNvPr id="6"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04800" y="228599"/>
            <a:ext cx="762000" cy="768713"/>
          </a:xfrm>
          <a:prstGeom prst="rect">
            <a:avLst/>
          </a:prstGeom>
          <a:noFill/>
          <a:ln w="9525">
            <a:noFill/>
            <a:miter lim="800000"/>
            <a:headEnd/>
            <a:tailEnd/>
          </a:ln>
        </p:spPr>
      </p:pic>
    </p:spTree>
    <p:extLst>
      <p:ext uri="{BB962C8B-B14F-4D97-AF65-F5344CB8AC3E}">
        <p14:creationId xmlns:p14="http://schemas.microsoft.com/office/powerpoint/2010/main" val="248890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534400" cy="762000"/>
          </a:xfrm>
        </p:spPr>
        <p:txBody>
          <a:bodyPr/>
          <a:lstStyle/>
          <a:p>
            <a:r>
              <a:rPr lang="en-US" sz="3200" dirty="0" smtClean="0"/>
              <a:t>The King</a:t>
            </a:r>
            <a:endParaRPr lang="en-US" sz="3200" dirty="0"/>
          </a:p>
        </p:txBody>
      </p:sp>
      <p:sp>
        <p:nvSpPr>
          <p:cNvPr id="5" name="Content Placeholder 4"/>
          <p:cNvSpPr>
            <a:spLocks noGrp="1"/>
          </p:cNvSpPr>
          <p:nvPr>
            <p:ph sz="half" idx="1"/>
          </p:nvPr>
        </p:nvSpPr>
        <p:spPr>
          <a:xfrm>
            <a:off x="1143000" y="1066801"/>
            <a:ext cx="5486400" cy="3276600"/>
          </a:xfrm>
        </p:spPr>
        <p:txBody>
          <a:bodyPr/>
          <a:lstStyle/>
          <a:p>
            <a:r>
              <a:rPr lang="en-US" sz="2400" dirty="0" smtClean="0"/>
              <a:t>The highest ranking Chess piece, and it can move one square at a time in any direction. </a:t>
            </a:r>
          </a:p>
          <a:p>
            <a:r>
              <a:rPr lang="en-US" sz="2400" dirty="0" smtClean="0"/>
              <a:t>When the king is placed in jeopardy of being captured, it is said to be in check and must be moved, or the checking piece blocked by another piece. </a:t>
            </a:r>
          </a:p>
          <a:p>
            <a:endParaRPr lang="en-US" dirty="0"/>
          </a:p>
        </p:txBody>
      </p:sp>
      <p:sp>
        <p:nvSpPr>
          <p:cNvPr id="8" name="Content Placeholder 7"/>
          <p:cNvSpPr>
            <a:spLocks noGrp="1"/>
          </p:cNvSpPr>
          <p:nvPr>
            <p:ph sz="half" idx="2"/>
          </p:nvPr>
        </p:nvSpPr>
        <p:spPr>
          <a:xfrm>
            <a:off x="1143000" y="4114800"/>
            <a:ext cx="6858000" cy="2011363"/>
          </a:xfrm>
        </p:spPr>
        <p:txBody>
          <a:bodyPr/>
          <a:lstStyle/>
          <a:p>
            <a:r>
              <a:rPr lang="en-US" sz="2400" dirty="0" smtClean="0"/>
              <a:t>If the king is placed in check, and the king cannot move to a safe square, and the danger cannot be blocked, or the checking piece captured, the king is said to be in checkmate and the game is over. </a:t>
            </a:r>
          </a:p>
          <a:p>
            <a:endParaRPr lang="en-US" dirty="0"/>
          </a:p>
        </p:txBody>
      </p:sp>
      <p:sp>
        <p:nvSpPr>
          <p:cNvPr id="6" name="Slide Number Placeholder 5"/>
          <p:cNvSpPr>
            <a:spLocks noGrp="1"/>
          </p:cNvSpPr>
          <p:nvPr>
            <p:ph type="sldNum" sz="quarter" idx="11"/>
          </p:nvPr>
        </p:nvSpPr>
        <p:spPr/>
        <p:txBody>
          <a:bodyPr/>
          <a:lstStyle/>
          <a:p>
            <a:fld id="{9CFA1C66-7F35-4C2B-A149-4061A2BD3423}" type="slidenum">
              <a:rPr lang="en-US" smtClean="0"/>
              <a:pPr/>
              <a:t>19</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6629400" y="1066800"/>
            <a:ext cx="2209800" cy="2209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162800" cy="5059363"/>
          </a:xfrm>
        </p:spPr>
        <p:txBody>
          <a:bodyPr/>
          <a:lstStyle/>
          <a:p>
            <a:pPr>
              <a:buFont typeface="+mj-lt"/>
              <a:buAutoNum type="arabicPeriod"/>
            </a:pPr>
            <a:r>
              <a:rPr lang="en-US" sz="2000" dirty="0" smtClean="0"/>
              <a:t>Discuss with your merit badge counselor the history of the game of chess. Explain why it is considered a game of planning and strategy. </a:t>
            </a:r>
          </a:p>
          <a:p>
            <a:pPr>
              <a:buFont typeface="+mj-lt"/>
              <a:buAutoNum type="arabicPeriod"/>
            </a:pPr>
            <a:r>
              <a:rPr lang="en-US" sz="2000" dirty="0" smtClean="0"/>
              <a:t>Discuss with your merit badge counselor the following: </a:t>
            </a:r>
          </a:p>
          <a:p>
            <a:pPr lvl="1">
              <a:buFont typeface="+mj-lt"/>
              <a:buAutoNum type="alphaLcPeriod"/>
            </a:pPr>
            <a:r>
              <a:rPr lang="en-US" sz="1600" dirty="0" smtClean="0"/>
              <a:t>The benefits of playing chess, including developing critical thinking skills, concentration skills, and decision-making skills, and how these skills can help you in other areas of your life </a:t>
            </a:r>
          </a:p>
          <a:p>
            <a:pPr lvl="1">
              <a:buFont typeface="+mj-lt"/>
              <a:buAutoNum type="alphaLcPeriod"/>
            </a:pPr>
            <a:r>
              <a:rPr lang="en-US" sz="1600" dirty="0" smtClean="0"/>
              <a:t>Sportsmanship and chess etiquette </a:t>
            </a:r>
          </a:p>
          <a:p>
            <a:endParaRPr lang="en-US" sz="1000"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2</a:t>
            </a:fld>
            <a:endParaRPr lang="en-US"/>
          </a:p>
        </p:txBody>
      </p:sp>
      <p:sp>
        <p:nvSpPr>
          <p:cNvPr id="5" name="Title 1"/>
          <p:cNvSpPr>
            <a:spLocks noGrp="1"/>
          </p:cNvSpPr>
          <p:nvPr>
            <p:ph type="title"/>
          </p:nvPr>
        </p:nvSpPr>
        <p:spPr>
          <a:xfrm>
            <a:off x="990600" y="228600"/>
            <a:ext cx="7848600" cy="762000"/>
          </a:xfrm>
        </p:spPr>
        <p:txBody>
          <a:bodyPr/>
          <a:lstStyle/>
          <a:p>
            <a:r>
              <a:rPr lang="en-US" sz="4000" dirty="0"/>
              <a:t>Chess Merit Badge Requirements</a:t>
            </a:r>
            <a:endParaRPr lang="en-US" sz="4000" dirty="0"/>
          </a:p>
        </p:txBody>
      </p:sp>
      <p:pic>
        <p:nvPicPr>
          <p:cNvPr id="6"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04800" y="228599"/>
            <a:ext cx="762000" cy="7687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534400" cy="762000"/>
          </a:xfrm>
        </p:spPr>
        <p:txBody>
          <a:bodyPr/>
          <a:lstStyle/>
          <a:p>
            <a:r>
              <a:rPr lang="en-US" sz="3200" dirty="0" smtClean="0"/>
              <a:t>The King</a:t>
            </a:r>
            <a:endParaRPr lang="en-US" sz="3200" dirty="0"/>
          </a:p>
        </p:txBody>
      </p:sp>
      <p:sp>
        <p:nvSpPr>
          <p:cNvPr id="5" name="Content Placeholder 4"/>
          <p:cNvSpPr>
            <a:spLocks noGrp="1"/>
          </p:cNvSpPr>
          <p:nvPr>
            <p:ph sz="half" idx="1"/>
          </p:nvPr>
        </p:nvSpPr>
        <p:spPr>
          <a:xfrm>
            <a:off x="1143000" y="1066801"/>
            <a:ext cx="5486400" cy="3276600"/>
          </a:xfrm>
        </p:spPr>
        <p:txBody>
          <a:bodyPr/>
          <a:lstStyle/>
          <a:p>
            <a:r>
              <a:rPr lang="en-US" sz="2400" dirty="0" smtClean="0"/>
              <a:t>The </a:t>
            </a:r>
            <a:r>
              <a:rPr lang="en-US" sz="2400" b="1" dirty="0" smtClean="0"/>
              <a:t>King</a:t>
            </a:r>
            <a:r>
              <a:rPr lang="en-US" sz="2400" dirty="0" smtClean="0"/>
              <a:t> is the highest ranking Chess piece, and it can move one square at a time in any direction. </a:t>
            </a:r>
          </a:p>
          <a:p>
            <a:r>
              <a:rPr lang="en-US" sz="2400" dirty="0" smtClean="0"/>
              <a:t>When the King is placed in jeopardy of being captured, it is said to be in check and must be moved, or the checking piece blocked by another piece. </a:t>
            </a:r>
          </a:p>
          <a:p>
            <a:endParaRPr lang="en-US" dirty="0"/>
          </a:p>
        </p:txBody>
      </p:sp>
      <p:sp>
        <p:nvSpPr>
          <p:cNvPr id="8" name="Content Placeholder 7"/>
          <p:cNvSpPr>
            <a:spLocks noGrp="1"/>
          </p:cNvSpPr>
          <p:nvPr>
            <p:ph sz="half" idx="2"/>
          </p:nvPr>
        </p:nvSpPr>
        <p:spPr>
          <a:xfrm>
            <a:off x="1143000" y="4114800"/>
            <a:ext cx="6553200" cy="2011363"/>
          </a:xfrm>
        </p:spPr>
        <p:txBody>
          <a:bodyPr/>
          <a:lstStyle/>
          <a:p>
            <a:r>
              <a:rPr lang="en-US" sz="2400" dirty="0" smtClean="0"/>
              <a:t>If the King is placed in check, and the king cannot move to a safe square, and the danger cannot be blocked, or the checking piece captured, the king is said to be in checkmate and the game is over. </a:t>
            </a:r>
          </a:p>
          <a:p>
            <a:endParaRPr lang="en-US" dirty="0"/>
          </a:p>
        </p:txBody>
      </p:sp>
      <p:sp>
        <p:nvSpPr>
          <p:cNvPr id="6" name="Slide Number Placeholder 5"/>
          <p:cNvSpPr>
            <a:spLocks noGrp="1"/>
          </p:cNvSpPr>
          <p:nvPr>
            <p:ph type="sldNum" sz="quarter" idx="11"/>
          </p:nvPr>
        </p:nvSpPr>
        <p:spPr/>
        <p:txBody>
          <a:bodyPr/>
          <a:lstStyle/>
          <a:p>
            <a:fld id="{9CFA1C66-7F35-4C2B-A149-4061A2BD3423}" type="slidenum">
              <a:rPr lang="en-US" smtClean="0"/>
              <a:pPr/>
              <a:t>20</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6629400" y="1066800"/>
            <a:ext cx="2209800" cy="22098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7696200" y="3276600"/>
            <a:ext cx="1143000" cy="23336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The Rook</a:t>
            </a:r>
            <a:endParaRPr lang="en-US" sz="3200" dirty="0"/>
          </a:p>
        </p:txBody>
      </p:sp>
      <p:sp>
        <p:nvSpPr>
          <p:cNvPr id="5" name="Content Placeholder 4"/>
          <p:cNvSpPr>
            <a:spLocks noGrp="1"/>
          </p:cNvSpPr>
          <p:nvPr>
            <p:ph idx="1"/>
          </p:nvPr>
        </p:nvSpPr>
        <p:spPr>
          <a:xfrm>
            <a:off x="1143000" y="1371600"/>
            <a:ext cx="5562600" cy="4754563"/>
          </a:xfrm>
        </p:spPr>
        <p:txBody>
          <a:bodyPr/>
          <a:lstStyle/>
          <a:p>
            <a:r>
              <a:rPr lang="en-US" sz="2400" dirty="0" smtClean="0"/>
              <a:t>The </a:t>
            </a:r>
            <a:r>
              <a:rPr lang="en-US" sz="2400" b="1" dirty="0" smtClean="0"/>
              <a:t>Rook</a:t>
            </a:r>
            <a:r>
              <a:rPr lang="en-US" sz="2400" dirty="0" smtClean="0"/>
              <a:t>, or Castle, can move one or multiple squares in a straight line in any direction. </a:t>
            </a:r>
          </a:p>
          <a:p>
            <a:r>
              <a:rPr lang="en-US" sz="2400" dirty="0" smtClean="0"/>
              <a:t>There are two rooks per side, for a total of four. </a:t>
            </a:r>
          </a:p>
          <a:p>
            <a:r>
              <a:rPr lang="en-US" sz="2400" dirty="0" smtClean="0"/>
              <a:t>It occupies the outside square of the very back row, one on each side, one occupying a black square and one occupying a red square of the chess board. </a:t>
            </a:r>
          </a:p>
          <a:p>
            <a:endParaRPr lang="en-US" sz="2400" dirty="0" smtClean="0"/>
          </a:p>
          <a:p>
            <a:endParaRPr lang="en-US" dirty="0"/>
          </a:p>
        </p:txBody>
      </p:sp>
      <p:sp>
        <p:nvSpPr>
          <p:cNvPr id="6" name="Slide Number Placeholder 5"/>
          <p:cNvSpPr>
            <a:spLocks noGrp="1"/>
          </p:cNvSpPr>
          <p:nvPr>
            <p:ph type="sldNum" sz="quarter" idx="11"/>
          </p:nvPr>
        </p:nvSpPr>
        <p:spPr/>
        <p:txBody>
          <a:bodyPr/>
          <a:lstStyle/>
          <a:p>
            <a:fld id="{9CFA1C66-7F35-4C2B-A149-4061A2BD3423}" type="slidenum">
              <a:rPr lang="en-US" smtClean="0"/>
              <a:pPr/>
              <a:t>21</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6629400" y="1066800"/>
            <a:ext cx="2201863" cy="220186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7696200" y="3276600"/>
            <a:ext cx="1143000" cy="20383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The Knight</a:t>
            </a:r>
            <a:endParaRPr lang="en-US" sz="3200" dirty="0"/>
          </a:p>
        </p:txBody>
      </p:sp>
      <p:sp>
        <p:nvSpPr>
          <p:cNvPr id="5" name="Content Placeholder 4"/>
          <p:cNvSpPr>
            <a:spLocks noGrp="1"/>
          </p:cNvSpPr>
          <p:nvPr>
            <p:ph idx="1"/>
          </p:nvPr>
        </p:nvSpPr>
        <p:spPr>
          <a:xfrm>
            <a:off x="1143000" y="1371600"/>
            <a:ext cx="5486400" cy="4754563"/>
          </a:xfrm>
        </p:spPr>
        <p:txBody>
          <a:bodyPr/>
          <a:lstStyle/>
          <a:p>
            <a:r>
              <a:rPr lang="en-US" sz="2400" dirty="0" smtClean="0"/>
              <a:t>There are two </a:t>
            </a:r>
            <a:r>
              <a:rPr lang="en-US" sz="2400" b="1" dirty="0" smtClean="0"/>
              <a:t>Knights</a:t>
            </a:r>
            <a:r>
              <a:rPr lang="en-US" sz="2400" dirty="0" smtClean="0"/>
              <a:t> per side, four knights per chess set. </a:t>
            </a:r>
          </a:p>
          <a:p>
            <a:r>
              <a:rPr lang="en-US" sz="2400" dirty="0" smtClean="0"/>
              <a:t>The knight has the most complicated move. </a:t>
            </a:r>
          </a:p>
          <a:p>
            <a:r>
              <a:rPr lang="en-US" sz="2400" dirty="0" smtClean="0"/>
              <a:t>It can move one square straight and one square diagonal any direction. </a:t>
            </a:r>
          </a:p>
          <a:p>
            <a:r>
              <a:rPr lang="en-US" sz="2400" dirty="0" smtClean="0"/>
              <a:t>It is the only piece which can move around another piece. </a:t>
            </a:r>
          </a:p>
          <a:p>
            <a:r>
              <a:rPr lang="en-US" sz="2400" dirty="0" smtClean="0"/>
              <a:t>The knight occupies the square right next to the rook in the back row, again one on red and one on white. </a:t>
            </a:r>
          </a:p>
          <a:p>
            <a:endParaRPr lang="en-US" dirty="0"/>
          </a:p>
        </p:txBody>
      </p:sp>
      <p:sp>
        <p:nvSpPr>
          <p:cNvPr id="6" name="Slide Number Placeholder 5"/>
          <p:cNvSpPr>
            <a:spLocks noGrp="1"/>
          </p:cNvSpPr>
          <p:nvPr>
            <p:ph type="sldNum" sz="quarter" idx="11"/>
          </p:nvPr>
        </p:nvSpPr>
        <p:spPr/>
        <p:txBody>
          <a:bodyPr/>
          <a:lstStyle/>
          <a:p>
            <a:fld id="{9CFA1C66-7F35-4C2B-A149-4061A2BD3423}" type="slidenum">
              <a:rPr lang="en-US" smtClean="0"/>
              <a:pPr/>
              <a:t>22</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6629400" y="1066800"/>
            <a:ext cx="2201863" cy="2201863"/>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7696200" y="3276600"/>
            <a:ext cx="1143000" cy="1981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The Bishop</a:t>
            </a:r>
            <a:endParaRPr lang="en-US" sz="3200" dirty="0"/>
          </a:p>
        </p:txBody>
      </p:sp>
      <p:sp>
        <p:nvSpPr>
          <p:cNvPr id="5" name="Content Placeholder 4"/>
          <p:cNvSpPr>
            <a:spLocks noGrp="1"/>
          </p:cNvSpPr>
          <p:nvPr>
            <p:ph idx="1"/>
          </p:nvPr>
        </p:nvSpPr>
        <p:spPr>
          <a:xfrm>
            <a:off x="1143000" y="1371600"/>
            <a:ext cx="5410200" cy="4754563"/>
          </a:xfrm>
        </p:spPr>
        <p:txBody>
          <a:bodyPr/>
          <a:lstStyle/>
          <a:p>
            <a:r>
              <a:rPr lang="en-US" sz="2400" b="1" dirty="0" smtClean="0"/>
              <a:t>Bishops</a:t>
            </a:r>
            <a:r>
              <a:rPr lang="en-US" sz="2400" dirty="0" smtClean="0"/>
              <a:t> also number two per side, and can move one or multiple squares in any diagonal direction. </a:t>
            </a:r>
          </a:p>
          <a:p>
            <a:r>
              <a:rPr lang="en-US" sz="2400" dirty="0" smtClean="0"/>
              <a:t>These are located right next to the knight in the back row. </a:t>
            </a:r>
          </a:p>
          <a:p>
            <a:r>
              <a:rPr lang="en-US" sz="2400" dirty="0" smtClean="0"/>
              <a:t>These are the only pieces which occupy only one color square during the entire game. </a:t>
            </a:r>
            <a:endParaRPr lang="en-US" dirty="0"/>
          </a:p>
        </p:txBody>
      </p:sp>
      <p:sp>
        <p:nvSpPr>
          <p:cNvPr id="6" name="Slide Number Placeholder 5"/>
          <p:cNvSpPr>
            <a:spLocks noGrp="1"/>
          </p:cNvSpPr>
          <p:nvPr>
            <p:ph type="sldNum" sz="quarter" idx="11"/>
          </p:nvPr>
        </p:nvSpPr>
        <p:spPr/>
        <p:txBody>
          <a:bodyPr/>
          <a:lstStyle/>
          <a:p>
            <a:fld id="{9CFA1C66-7F35-4C2B-A149-4061A2BD3423}" type="slidenum">
              <a:rPr lang="en-US" smtClean="0"/>
              <a:pPr/>
              <a:t>23</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6629400" y="1066800"/>
            <a:ext cx="2201863" cy="2201863"/>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7696200" y="3276600"/>
            <a:ext cx="1143000" cy="22574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The Queen</a:t>
            </a:r>
            <a:endParaRPr lang="en-US" sz="3200" dirty="0"/>
          </a:p>
        </p:txBody>
      </p:sp>
      <p:sp>
        <p:nvSpPr>
          <p:cNvPr id="5" name="Content Placeholder 4"/>
          <p:cNvSpPr>
            <a:spLocks noGrp="1"/>
          </p:cNvSpPr>
          <p:nvPr>
            <p:ph idx="1"/>
          </p:nvPr>
        </p:nvSpPr>
        <p:spPr>
          <a:xfrm>
            <a:off x="1143000" y="1371600"/>
            <a:ext cx="5410200" cy="4754563"/>
          </a:xfrm>
        </p:spPr>
        <p:txBody>
          <a:bodyPr/>
          <a:lstStyle/>
          <a:p>
            <a:r>
              <a:rPr lang="en-US" sz="2400" dirty="0" smtClean="0"/>
              <a:t>The </a:t>
            </a:r>
            <a:r>
              <a:rPr lang="en-US" sz="2400" b="1" dirty="0" smtClean="0"/>
              <a:t>Chess Queen</a:t>
            </a:r>
            <a:r>
              <a:rPr lang="en-US" sz="2400" dirty="0" smtClean="0"/>
              <a:t> is the most powerful piece on the board, and each player has one. </a:t>
            </a:r>
          </a:p>
          <a:p>
            <a:r>
              <a:rPr lang="en-US" sz="2400" dirty="0" smtClean="0"/>
              <a:t>It can move one or multiple squares, straight or diagonal. </a:t>
            </a:r>
          </a:p>
          <a:p>
            <a:r>
              <a:rPr lang="en-US" sz="2400" dirty="0" smtClean="0"/>
              <a:t>The queen is located to the right of the King at the beginning of the game.</a:t>
            </a:r>
            <a:endParaRPr lang="en-US" dirty="0"/>
          </a:p>
        </p:txBody>
      </p:sp>
      <p:sp>
        <p:nvSpPr>
          <p:cNvPr id="6" name="Slide Number Placeholder 5"/>
          <p:cNvSpPr>
            <a:spLocks noGrp="1"/>
          </p:cNvSpPr>
          <p:nvPr>
            <p:ph type="sldNum" sz="quarter" idx="11"/>
          </p:nvPr>
        </p:nvSpPr>
        <p:spPr/>
        <p:txBody>
          <a:bodyPr/>
          <a:lstStyle/>
          <a:p>
            <a:fld id="{9CFA1C66-7F35-4C2B-A149-4061A2BD3423}" type="slidenum">
              <a:rPr lang="en-US" smtClean="0"/>
              <a:pPr/>
              <a:t>24</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6629400" y="1066800"/>
            <a:ext cx="2193925" cy="21939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7696200" y="3276600"/>
            <a:ext cx="1143000" cy="2057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The Pawn</a:t>
            </a:r>
            <a:endParaRPr lang="en-US" sz="3200" dirty="0"/>
          </a:p>
        </p:txBody>
      </p:sp>
      <p:sp>
        <p:nvSpPr>
          <p:cNvPr id="5" name="Content Placeholder 4"/>
          <p:cNvSpPr>
            <a:spLocks noGrp="1"/>
          </p:cNvSpPr>
          <p:nvPr>
            <p:ph sz="half" idx="1"/>
          </p:nvPr>
        </p:nvSpPr>
        <p:spPr>
          <a:xfrm>
            <a:off x="990600" y="1066800"/>
            <a:ext cx="5638800" cy="5059363"/>
          </a:xfrm>
        </p:spPr>
        <p:txBody>
          <a:bodyPr/>
          <a:lstStyle/>
          <a:p>
            <a:r>
              <a:rPr lang="en-US" sz="2300" dirty="0" smtClean="0"/>
              <a:t>The </a:t>
            </a:r>
            <a:r>
              <a:rPr lang="en-US" sz="2300" b="1" dirty="0" smtClean="0"/>
              <a:t>Pawn</a:t>
            </a:r>
            <a:r>
              <a:rPr lang="en-US" sz="2300" dirty="0" smtClean="0"/>
              <a:t> is the weakest piece, as it can only move forward one square at a time but, on its initial move, it may move two squares. </a:t>
            </a:r>
          </a:p>
          <a:p>
            <a:r>
              <a:rPr lang="en-US" sz="2300" dirty="0" smtClean="0"/>
              <a:t> It cannot move backwards. </a:t>
            </a:r>
          </a:p>
          <a:p>
            <a:r>
              <a:rPr lang="en-US" sz="2300" dirty="0" smtClean="0"/>
              <a:t>There are eight pawns on each side and at the start of play the entire second row of the board is occupied by pawns. </a:t>
            </a:r>
          </a:p>
          <a:p>
            <a:endParaRPr lang="en-US" dirty="0"/>
          </a:p>
        </p:txBody>
      </p:sp>
      <p:sp>
        <p:nvSpPr>
          <p:cNvPr id="7" name="Content Placeholder 6"/>
          <p:cNvSpPr>
            <a:spLocks noGrp="1"/>
          </p:cNvSpPr>
          <p:nvPr>
            <p:ph sz="half" idx="2"/>
          </p:nvPr>
        </p:nvSpPr>
        <p:spPr>
          <a:xfrm>
            <a:off x="990600" y="4419600"/>
            <a:ext cx="6705600" cy="1935163"/>
          </a:xfrm>
        </p:spPr>
        <p:txBody>
          <a:bodyPr/>
          <a:lstStyle/>
          <a:p>
            <a:r>
              <a:rPr lang="en-US" sz="2300" dirty="0" smtClean="0"/>
              <a:t>If you advance a pawn to your opponent’s last row of squares, it can be promoted to a piece of any rank above it, including the queen, (even if you already have one on the board.)</a:t>
            </a:r>
            <a:endParaRPr lang="en-US" sz="2300" dirty="0"/>
          </a:p>
        </p:txBody>
      </p:sp>
      <p:sp>
        <p:nvSpPr>
          <p:cNvPr id="6" name="Slide Number Placeholder 5"/>
          <p:cNvSpPr>
            <a:spLocks noGrp="1"/>
          </p:cNvSpPr>
          <p:nvPr>
            <p:ph type="sldNum" sz="quarter" idx="11"/>
          </p:nvPr>
        </p:nvSpPr>
        <p:spPr/>
        <p:txBody>
          <a:bodyPr/>
          <a:lstStyle/>
          <a:p>
            <a:fld id="{9CFA1C66-7F35-4C2B-A149-4061A2BD3423}" type="slidenum">
              <a:rPr lang="en-US" smtClean="0"/>
              <a:pPr/>
              <a:t>25</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6629400" y="1066800"/>
            <a:ext cx="2201863" cy="2201863"/>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7696200" y="3276600"/>
            <a:ext cx="1143000" cy="19431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to Set Up a Chessboard</a:t>
            </a:r>
            <a:endParaRPr lang="en-US" sz="3200"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26</a:t>
            </a:fld>
            <a:endParaRPr lang="en-US"/>
          </a:p>
        </p:txBody>
      </p:sp>
      <p:pic>
        <p:nvPicPr>
          <p:cNvPr id="8195" name="Picture 3"/>
          <p:cNvPicPr>
            <a:picLocks noChangeAspect="1" noChangeArrowheads="1"/>
          </p:cNvPicPr>
          <p:nvPr/>
        </p:nvPicPr>
        <p:blipFill>
          <a:blip r:embed="rId2" cstate="print"/>
          <a:srcRect/>
          <a:stretch>
            <a:fillRect/>
          </a:stretch>
        </p:blipFill>
        <p:spPr bwMode="auto">
          <a:xfrm>
            <a:off x="2057400" y="1066800"/>
            <a:ext cx="4953000" cy="501440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Castling</a:t>
            </a:r>
            <a:endParaRPr lang="en-US" sz="3200" dirty="0"/>
          </a:p>
        </p:txBody>
      </p:sp>
      <p:sp>
        <p:nvSpPr>
          <p:cNvPr id="3" name="Content Placeholder 2"/>
          <p:cNvSpPr>
            <a:spLocks noGrp="1"/>
          </p:cNvSpPr>
          <p:nvPr>
            <p:ph idx="1"/>
          </p:nvPr>
        </p:nvSpPr>
        <p:spPr/>
        <p:txBody>
          <a:bodyPr/>
          <a:lstStyle/>
          <a:p>
            <a:r>
              <a:rPr lang="en-US" sz="2400" b="1" dirty="0" smtClean="0"/>
              <a:t>Castling</a:t>
            </a:r>
            <a:r>
              <a:rPr lang="en-US" sz="2400" dirty="0" smtClean="0"/>
              <a:t> can only occur if there are no pieces standing between the king and the rook.  </a:t>
            </a:r>
          </a:p>
          <a:p>
            <a:r>
              <a:rPr lang="en-US" sz="2400" dirty="0" smtClean="0"/>
              <a:t>Neither king nor the rook to be castled with may have moved from its original position. </a:t>
            </a:r>
          </a:p>
          <a:p>
            <a:r>
              <a:rPr lang="en-US" sz="2400" dirty="0" smtClean="0"/>
              <a:t>There can be no opposing piece that could possibly capture the king in his original square, the square he moves through or the square that he ends the turn. </a:t>
            </a:r>
          </a:p>
        </p:txBody>
      </p:sp>
      <p:sp>
        <p:nvSpPr>
          <p:cNvPr id="4" name="Slide Number Placeholder 3"/>
          <p:cNvSpPr>
            <a:spLocks noGrp="1"/>
          </p:cNvSpPr>
          <p:nvPr>
            <p:ph type="sldNum" sz="quarter" idx="11"/>
          </p:nvPr>
        </p:nvSpPr>
        <p:spPr/>
        <p:txBody>
          <a:bodyPr/>
          <a:lstStyle/>
          <a:p>
            <a:fld id="{9CFA1C66-7F35-4C2B-A149-4061A2BD3423}"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Castling</a:t>
            </a:r>
            <a:endParaRPr lang="en-US" sz="3200" dirty="0"/>
          </a:p>
        </p:txBody>
      </p:sp>
      <p:sp>
        <p:nvSpPr>
          <p:cNvPr id="8" name="Content Placeholder 7"/>
          <p:cNvSpPr>
            <a:spLocks noGrp="1"/>
          </p:cNvSpPr>
          <p:nvPr>
            <p:ph idx="1"/>
          </p:nvPr>
        </p:nvSpPr>
        <p:spPr/>
        <p:txBody>
          <a:bodyPr/>
          <a:lstStyle/>
          <a:p>
            <a:r>
              <a:rPr lang="en-US" sz="2400" dirty="0" smtClean="0"/>
              <a:t>The king moves two squares toward the rook he intends to castle with (this may be either rook). </a:t>
            </a:r>
          </a:p>
          <a:p>
            <a:r>
              <a:rPr lang="en-US" sz="2400" dirty="0" smtClean="0"/>
              <a:t>The rook then moves to the square through which the king passed.</a:t>
            </a:r>
          </a:p>
          <a:p>
            <a:endParaRPr lang="en-US"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28</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990600" y="3581400"/>
            <a:ext cx="3571569" cy="22860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572000" y="3581400"/>
            <a:ext cx="3571569" cy="2286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En Passant Captures</a:t>
            </a:r>
            <a:endParaRPr lang="en-US" sz="3200" dirty="0"/>
          </a:p>
        </p:txBody>
      </p:sp>
      <p:sp>
        <p:nvSpPr>
          <p:cNvPr id="8" name="Content Placeholder 7"/>
          <p:cNvSpPr>
            <a:spLocks noGrp="1"/>
          </p:cNvSpPr>
          <p:nvPr>
            <p:ph idx="1"/>
          </p:nvPr>
        </p:nvSpPr>
        <p:spPr/>
        <p:txBody>
          <a:bodyPr/>
          <a:lstStyle/>
          <a:p>
            <a:r>
              <a:rPr lang="en-US" sz="2400" b="1" dirty="0" smtClean="0"/>
              <a:t>En passant captures</a:t>
            </a:r>
            <a:r>
              <a:rPr lang="en-US" sz="2400" dirty="0" smtClean="0"/>
              <a:t> is a special pawn capture which can occur immediately after a player moves a pawn two squares forward from its starting position, and an enemy pawn could have captured it had it moved only one square forward. </a:t>
            </a:r>
          </a:p>
          <a:p>
            <a:r>
              <a:rPr lang="en-US" sz="2400" dirty="0" smtClean="0"/>
              <a:t>The opponent captures the just-moved pawn as if taking it "as it passes" through the first square. </a:t>
            </a:r>
          </a:p>
          <a:p>
            <a:r>
              <a:rPr lang="en-US" sz="2400" dirty="0" smtClean="0"/>
              <a:t>The resulting position is the same as if the pawn had moved only one square forward and the enemy pawn had captured normally.</a:t>
            </a:r>
          </a:p>
        </p:txBody>
      </p:sp>
      <p:sp>
        <p:nvSpPr>
          <p:cNvPr id="4" name="Slide Number Placeholder 3"/>
          <p:cNvSpPr>
            <a:spLocks noGrp="1"/>
          </p:cNvSpPr>
          <p:nvPr>
            <p:ph type="sldNum" sz="quarter" idx="11"/>
          </p:nvPr>
        </p:nvSpPr>
        <p:spPr/>
        <p:txBody>
          <a:bodyPr/>
          <a:lstStyle/>
          <a:p>
            <a:fld id="{9CFA1C66-7F35-4C2B-A149-4061A2BD3423}"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162800" cy="5059363"/>
          </a:xfrm>
        </p:spPr>
        <p:txBody>
          <a:bodyPr/>
          <a:lstStyle/>
          <a:p>
            <a:pPr>
              <a:buFont typeface="+mj-lt"/>
              <a:buAutoNum type="arabicPeriod" startAt="3"/>
            </a:pPr>
            <a:r>
              <a:rPr lang="en-US" sz="1900" dirty="0" smtClean="0"/>
              <a:t>Demonstrate to your counselor that you know each of the following. Then, using Scouting’s Teaching EDGE, teach someone (preferably another Scout) who does not know how to play chess: </a:t>
            </a:r>
          </a:p>
          <a:p>
            <a:pPr lvl="1">
              <a:buFont typeface="+mj-lt"/>
              <a:buAutoNum type="alphaLcPeriod"/>
            </a:pPr>
            <a:r>
              <a:rPr lang="en-US" sz="1500" dirty="0" smtClean="0"/>
              <a:t>The name of each chess piece </a:t>
            </a:r>
          </a:p>
          <a:p>
            <a:pPr lvl="1">
              <a:buFont typeface="+mj-lt"/>
              <a:buAutoNum type="alphaLcPeriod"/>
            </a:pPr>
            <a:r>
              <a:rPr lang="en-US" sz="1500" dirty="0" smtClean="0"/>
              <a:t>How to set up a chessboard </a:t>
            </a:r>
          </a:p>
          <a:p>
            <a:pPr lvl="1">
              <a:buFont typeface="+mj-lt"/>
              <a:buAutoNum type="alphaLcPeriod"/>
            </a:pPr>
            <a:r>
              <a:rPr lang="en-US" sz="1500" dirty="0" smtClean="0"/>
              <a:t>How each chess piece moves, including castling and en passant captures </a:t>
            </a:r>
          </a:p>
          <a:p>
            <a:pPr>
              <a:buFont typeface="+mj-lt"/>
              <a:buAutoNum type="arabicPeriod" startAt="4"/>
            </a:pPr>
            <a:r>
              <a:rPr lang="en-US" sz="1900" dirty="0"/>
              <a:t>Do the following:</a:t>
            </a:r>
          </a:p>
          <a:p>
            <a:pPr lvl="1">
              <a:buFont typeface="+mj-lt"/>
              <a:buAutoNum type="alphaLcPeriod"/>
            </a:pPr>
            <a:r>
              <a:rPr lang="en-US" sz="1500" dirty="0"/>
              <a:t>Demonstrate scorekeeping using the algebraic system of chess notation. </a:t>
            </a:r>
          </a:p>
          <a:p>
            <a:pPr lvl="1">
              <a:buFont typeface="+mj-lt"/>
              <a:buAutoNum type="alphaLcPeriod"/>
            </a:pPr>
            <a:r>
              <a:rPr lang="en-US" sz="1500" dirty="0"/>
              <a:t>Discuss the differences between the opening, the middle game, and the endgame. </a:t>
            </a:r>
          </a:p>
          <a:p>
            <a:pPr lvl="1">
              <a:buFont typeface="+mj-lt"/>
              <a:buAutoNum type="alphaLcPeriod"/>
            </a:pPr>
            <a:r>
              <a:rPr lang="en-US" sz="1500" dirty="0"/>
              <a:t>Explain four opening principles. </a:t>
            </a:r>
          </a:p>
          <a:p>
            <a:pPr lvl="1">
              <a:buFont typeface="+mj-lt"/>
              <a:buAutoNum type="alphaLcPeriod"/>
            </a:pPr>
            <a:r>
              <a:rPr lang="en-US" sz="1500" dirty="0"/>
              <a:t>Explain the four rules for castling. </a:t>
            </a:r>
          </a:p>
          <a:p>
            <a:pPr lvl="1">
              <a:buFont typeface="+mj-lt"/>
              <a:buAutoNum type="alphaLcPeriod"/>
            </a:pPr>
            <a:r>
              <a:rPr lang="en-US" sz="1500" dirty="0"/>
              <a:t>On a chessboard, demonstrate a "scholar's mate" and a "fool's mate." </a:t>
            </a:r>
          </a:p>
          <a:p>
            <a:pPr lvl="1">
              <a:buFont typeface="+mj-lt"/>
              <a:buAutoNum type="alphaLcPeriod"/>
            </a:pPr>
            <a:r>
              <a:rPr lang="en-US" sz="1500" dirty="0"/>
              <a:t>Demonstrate on a chessboard four ways a chess game can end in a draw. </a:t>
            </a:r>
          </a:p>
          <a:p>
            <a:endParaRPr lang="en-US"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3</a:t>
            </a:fld>
            <a:endParaRPr lang="en-US"/>
          </a:p>
        </p:txBody>
      </p:sp>
      <p:sp>
        <p:nvSpPr>
          <p:cNvPr id="7" name="Title 1"/>
          <p:cNvSpPr>
            <a:spLocks noGrp="1"/>
          </p:cNvSpPr>
          <p:nvPr>
            <p:ph type="title"/>
          </p:nvPr>
        </p:nvSpPr>
        <p:spPr>
          <a:xfrm>
            <a:off x="990600" y="228600"/>
            <a:ext cx="7848600" cy="762000"/>
          </a:xfrm>
        </p:spPr>
        <p:txBody>
          <a:bodyPr/>
          <a:lstStyle/>
          <a:p>
            <a:r>
              <a:rPr lang="en-US" sz="4000" dirty="0"/>
              <a:t>Chess Merit Badge Requirements</a:t>
            </a:r>
            <a:endParaRPr lang="en-US" sz="4000" dirty="0"/>
          </a:p>
        </p:txBody>
      </p:sp>
      <p:pic>
        <p:nvPicPr>
          <p:cNvPr id="8"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04800" y="228599"/>
            <a:ext cx="762000" cy="76871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En Passant Captures</a:t>
            </a:r>
            <a:endParaRPr lang="en-US" sz="3200" dirty="0"/>
          </a:p>
        </p:txBody>
      </p:sp>
      <p:sp>
        <p:nvSpPr>
          <p:cNvPr id="8" name="Content Placeholder 7"/>
          <p:cNvSpPr>
            <a:spLocks noGrp="1"/>
          </p:cNvSpPr>
          <p:nvPr>
            <p:ph sz="half" idx="1"/>
          </p:nvPr>
        </p:nvSpPr>
        <p:spPr>
          <a:xfrm>
            <a:off x="1143000" y="1371600"/>
            <a:ext cx="3962400" cy="4754563"/>
          </a:xfrm>
        </p:spPr>
        <p:txBody>
          <a:bodyPr/>
          <a:lstStyle/>
          <a:p>
            <a:r>
              <a:rPr lang="en-US" sz="2400" dirty="0" smtClean="0"/>
              <a:t>The en passant capture must be done on the very next turn, or the right to do so is lost. </a:t>
            </a:r>
          </a:p>
          <a:p>
            <a:r>
              <a:rPr lang="en-US" sz="2400" dirty="0" smtClean="0"/>
              <a:t>Such a move is the only occasion in chess in which a piece captures but does not move to the square of the captured piece.</a:t>
            </a:r>
          </a:p>
          <a:p>
            <a:endParaRPr lang="en-US"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30</a:t>
            </a:fld>
            <a:endParaRPr lang="en-US"/>
          </a:p>
        </p:txBody>
      </p:sp>
      <p:pic>
        <p:nvPicPr>
          <p:cNvPr id="10242" name="Picture 2"/>
          <p:cNvPicPr>
            <a:picLocks noChangeAspect="1" noChangeArrowheads="1"/>
          </p:cNvPicPr>
          <p:nvPr/>
        </p:nvPicPr>
        <p:blipFill>
          <a:blip r:embed="rId2" cstate="print"/>
          <a:srcRect/>
          <a:stretch>
            <a:fillRect/>
          </a:stretch>
        </p:blipFill>
        <p:spPr bwMode="auto">
          <a:xfrm>
            <a:off x="5181600" y="1524000"/>
            <a:ext cx="3645461" cy="2971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400800" cy="762000"/>
          </a:xfrm>
        </p:spPr>
        <p:txBody>
          <a:bodyPr/>
          <a:lstStyle/>
          <a:p>
            <a:pPr algn="l"/>
            <a:r>
              <a:rPr lang="en-US" sz="4000" dirty="0" smtClean="0"/>
              <a:t>Requirement </a:t>
            </a:r>
            <a:r>
              <a:rPr lang="en-US" sz="4000" dirty="0" smtClean="0"/>
              <a:t>4</a:t>
            </a:r>
            <a:endParaRPr lang="en-US" sz="4000" dirty="0"/>
          </a:p>
        </p:txBody>
      </p:sp>
      <p:sp>
        <p:nvSpPr>
          <p:cNvPr id="3" name="Content Placeholder 2"/>
          <p:cNvSpPr>
            <a:spLocks noGrp="1"/>
          </p:cNvSpPr>
          <p:nvPr>
            <p:ph idx="1"/>
          </p:nvPr>
        </p:nvSpPr>
        <p:spPr/>
        <p:txBody>
          <a:bodyPr/>
          <a:lstStyle/>
          <a:p>
            <a:pPr marL="0" indent="0">
              <a:buNone/>
            </a:pPr>
            <a:r>
              <a:rPr lang="en-US" sz="2400" dirty="0"/>
              <a:t>Do the following:</a:t>
            </a:r>
          </a:p>
          <a:p>
            <a:pPr lvl="1">
              <a:buFont typeface="+mj-lt"/>
              <a:buAutoNum type="alphaLcPeriod"/>
            </a:pPr>
            <a:r>
              <a:rPr lang="en-US" sz="2000" dirty="0"/>
              <a:t>Demonstrate scorekeeping using the algebraic system of chess notation. </a:t>
            </a:r>
          </a:p>
          <a:p>
            <a:pPr lvl="1">
              <a:buFont typeface="+mj-lt"/>
              <a:buAutoNum type="alphaLcPeriod"/>
            </a:pPr>
            <a:r>
              <a:rPr lang="en-US" sz="2000" dirty="0"/>
              <a:t>Discuss the differences between the opening, the middle game, and the endgame. </a:t>
            </a:r>
          </a:p>
          <a:p>
            <a:pPr lvl="1">
              <a:buFont typeface="+mj-lt"/>
              <a:buAutoNum type="alphaLcPeriod"/>
            </a:pPr>
            <a:r>
              <a:rPr lang="en-US" sz="2000" dirty="0"/>
              <a:t>Explain four opening principles. </a:t>
            </a:r>
          </a:p>
          <a:p>
            <a:pPr lvl="1">
              <a:buFont typeface="+mj-lt"/>
              <a:buAutoNum type="alphaLcPeriod"/>
            </a:pPr>
            <a:r>
              <a:rPr lang="en-US" sz="2000" dirty="0"/>
              <a:t>Explain the four rules for castling. </a:t>
            </a:r>
          </a:p>
          <a:p>
            <a:pPr lvl="1">
              <a:buFont typeface="+mj-lt"/>
              <a:buAutoNum type="alphaLcPeriod"/>
            </a:pPr>
            <a:r>
              <a:rPr lang="en-US" sz="2000" dirty="0"/>
              <a:t>On a chessboard, demonstrate a "scholar's mate" and a "fool's mate." </a:t>
            </a:r>
          </a:p>
          <a:p>
            <a:pPr lvl="1">
              <a:buFont typeface="+mj-lt"/>
              <a:buAutoNum type="alphaLcPeriod"/>
            </a:pPr>
            <a:r>
              <a:rPr lang="en-US" sz="2000" dirty="0"/>
              <a:t>Demonstrate on a chessboard four ways a chess game can end in a draw. </a:t>
            </a:r>
          </a:p>
          <a:p>
            <a:endParaRPr lang="en-US"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31</a:t>
            </a:fld>
            <a:endParaRPr lang="en-US"/>
          </a:p>
        </p:txBody>
      </p:sp>
      <p:pic>
        <p:nvPicPr>
          <p:cNvPr id="6"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04800" y="228599"/>
            <a:ext cx="762000" cy="768713"/>
          </a:xfrm>
          <a:prstGeom prst="rect">
            <a:avLst/>
          </a:prstGeom>
          <a:noFill/>
          <a:ln w="9525">
            <a:noFill/>
            <a:miter lim="800000"/>
            <a:headEnd/>
            <a:tailEnd/>
          </a:ln>
        </p:spPr>
      </p:pic>
    </p:spTree>
    <p:extLst>
      <p:ext uri="{BB962C8B-B14F-4D97-AF65-F5344CB8AC3E}">
        <p14:creationId xmlns:p14="http://schemas.microsoft.com/office/powerpoint/2010/main" val="1586612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The Algebraic System of Chess Notation</a:t>
            </a:r>
            <a:endParaRPr lang="en-US" sz="3200" dirty="0"/>
          </a:p>
        </p:txBody>
      </p:sp>
      <p:sp>
        <p:nvSpPr>
          <p:cNvPr id="6" name="Content Placeholder 5"/>
          <p:cNvSpPr>
            <a:spLocks noGrp="1"/>
          </p:cNvSpPr>
          <p:nvPr>
            <p:ph idx="1"/>
          </p:nvPr>
        </p:nvSpPr>
        <p:spPr/>
        <p:txBody>
          <a:bodyPr/>
          <a:lstStyle/>
          <a:p>
            <a:r>
              <a:rPr lang="en-US" sz="2400" b="1" dirty="0" smtClean="0"/>
              <a:t>Algebraic notation</a:t>
            </a:r>
            <a:r>
              <a:rPr lang="en-US" sz="2400" dirty="0" smtClean="0"/>
              <a:t> (or </a:t>
            </a:r>
            <a:r>
              <a:rPr lang="en-US" sz="2400" b="1" dirty="0" smtClean="0"/>
              <a:t>AN</a:t>
            </a:r>
            <a:r>
              <a:rPr lang="en-US" sz="2400" dirty="0" smtClean="0"/>
              <a:t>) is a method for recording and describing the moves in a game of chess. </a:t>
            </a:r>
          </a:p>
          <a:p>
            <a:r>
              <a:rPr lang="en-US" sz="2400" dirty="0" smtClean="0"/>
              <a:t>It is now standard among all chess organizations and most books, magazines, and newspapers.</a:t>
            </a:r>
          </a:p>
          <a:p>
            <a:endParaRPr lang="en-US" sz="24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The Algebraic System of Chess Notation</a:t>
            </a:r>
            <a:endParaRPr lang="en-US" sz="3200" dirty="0"/>
          </a:p>
        </p:txBody>
      </p:sp>
      <p:sp>
        <p:nvSpPr>
          <p:cNvPr id="6" name="Content Placeholder 5"/>
          <p:cNvSpPr>
            <a:spLocks noGrp="1"/>
          </p:cNvSpPr>
          <p:nvPr>
            <p:ph idx="1"/>
          </p:nvPr>
        </p:nvSpPr>
        <p:spPr/>
        <p:txBody>
          <a:bodyPr/>
          <a:lstStyle/>
          <a:p>
            <a:r>
              <a:rPr lang="en-US" sz="2400" dirty="0" smtClean="0"/>
              <a:t>Each square of the chessboard is identified by a unique coordinate pair consisting of a letter and a number. </a:t>
            </a:r>
          </a:p>
          <a:p>
            <a:r>
              <a:rPr lang="en-US" sz="2400" dirty="0" smtClean="0"/>
              <a:t>The </a:t>
            </a:r>
            <a:r>
              <a:rPr lang="en-US" sz="2400" i="1" dirty="0" smtClean="0"/>
              <a:t>vertical</a:t>
            </a:r>
            <a:r>
              <a:rPr lang="en-US" sz="2400" dirty="0" smtClean="0"/>
              <a:t> rows of squares (called </a:t>
            </a:r>
            <a:r>
              <a:rPr lang="en-US" sz="2400" i="1" dirty="0" smtClean="0"/>
              <a:t>files</a:t>
            </a:r>
            <a:r>
              <a:rPr lang="en-US" sz="2400" dirty="0" smtClean="0"/>
              <a:t>) from White's left (the queenside) to his right (the kingside) are labeled </a:t>
            </a:r>
            <a:r>
              <a:rPr lang="en-US" sz="2400" b="1" dirty="0" smtClean="0"/>
              <a:t>a</a:t>
            </a:r>
            <a:r>
              <a:rPr lang="en-US" sz="2400" dirty="0" smtClean="0"/>
              <a:t> through </a:t>
            </a:r>
            <a:r>
              <a:rPr lang="en-US" sz="2400" b="1" dirty="0" smtClean="0"/>
              <a:t>h</a:t>
            </a:r>
            <a:r>
              <a:rPr lang="en-US" sz="2400" dirty="0" smtClean="0"/>
              <a:t>. </a:t>
            </a:r>
          </a:p>
          <a:p>
            <a:r>
              <a:rPr lang="en-US" sz="2400" dirty="0" smtClean="0"/>
              <a:t>The </a:t>
            </a:r>
            <a:r>
              <a:rPr lang="en-US" sz="2400" i="1" dirty="0" smtClean="0"/>
              <a:t>horizontal</a:t>
            </a:r>
            <a:r>
              <a:rPr lang="en-US" sz="2400" dirty="0" smtClean="0"/>
              <a:t> rows of squares (called </a:t>
            </a:r>
            <a:r>
              <a:rPr lang="en-US" sz="2400" i="1" dirty="0" smtClean="0"/>
              <a:t>ranks</a:t>
            </a:r>
            <a:r>
              <a:rPr lang="en-US" sz="2400" dirty="0" smtClean="0"/>
              <a:t>) are numbered </a:t>
            </a:r>
            <a:r>
              <a:rPr lang="en-US" sz="2400" b="1" dirty="0" smtClean="0"/>
              <a:t>1</a:t>
            </a:r>
            <a:r>
              <a:rPr lang="en-US" sz="2400" dirty="0" smtClean="0"/>
              <a:t> to </a:t>
            </a:r>
            <a:r>
              <a:rPr lang="en-US" sz="2400" b="1" dirty="0" smtClean="0"/>
              <a:t>8</a:t>
            </a:r>
            <a:r>
              <a:rPr lang="en-US" sz="2400" dirty="0" smtClean="0"/>
              <a:t> starting from White's side of the board. </a:t>
            </a:r>
          </a:p>
        </p:txBody>
      </p:sp>
      <p:sp>
        <p:nvSpPr>
          <p:cNvPr id="5" name="Slide Number Placeholder 4"/>
          <p:cNvSpPr>
            <a:spLocks noGrp="1"/>
          </p:cNvSpPr>
          <p:nvPr>
            <p:ph type="sldNum" sz="quarter" idx="11"/>
          </p:nvPr>
        </p:nvSpPr>
        <p:spPr/>
        <p:txBody>
          <a:bodyPr/>
          <a:lstStyle/>
          <a:p>
            <a:fld id="{9CFA1C66-7F35-4C2B-A149-4061A2BD3423}"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The Algebraic System of Chess Notation</a:t>
            </a:r>
            <a:endParaRPr lang="en-US" sz="3200" dirty="0"/>
          </a:p>
        </p:txBody>
      </p:sp>
      <p:sp>
        <p:nvSpPr>
          <p:cNvPr id="6" name="Content Placeholder 5"/>
          <p:cNvSpPr>
            <a:spLocks noGrp="1"/>
          </p:cNvSpPr>
          <p:nvPr>
            <p:ph idx="1"/>
          </p:nvPr>
        </p:nvSpPr>
        <p:spPr>
          <a:xfrm>
            <a:off x="1143000" y="1371600"/>
            <a:ext cx="4419600" cy="4754563"/>
          </a:xfrm>
        </p:spPr>
        <p:txBody>
          <a:bodyPr/>
          <a:lstStyle/>
          <a:p>
            <a:r>
              <a:rPr lang="en-US" sz="2400" dirty="0" smtClean="0"/>
              <a:t>Thus, each square has a unique identification of file letter followed by rank number. </a:t>
            </a:r>
          </a:p>
          <a:p>
            <a:r>
              <a:rPr lang="en-US" sz="2400" dirty="0" smtClean="0"/>
              <a:t>For example, the white king starts the game on square </a:t>
            </a:r>
            <a:r>
              <a:rPr lang="en-US" sz="2400" b="1" dirty="0" smtClean="0"/>
              <a:t>e1</a:t>
            </a:r>
            <a:r>
              <a:rPr lang="en-US" sz="2400" dirty="0" smtClean="0"/>
              <a:t>, while the black knight on </a:t>
            </a:r>
            <a:r>
              <a:rPr lang="en-US" sz="2400" b="1" dirty="0" smtClean="0"/>
              <a:t>b8</a:t>
            </a:r>
            <a:r>
              <a:rPr lang="en-US" sz="2400" dirty="0" smtClean="0"/>
              <a:t> can move to open squares </a:t>
            </a:r>
            <a:r>
              <a:rPr lang="en-US" sz="2400" b="1" dirty="0" smtClean="0"/>
              <a:t>a6</a:t>
            </a:r>
            <a:r>
              <a:rPr lang="en-US" sz="2400" dirty="0" smtClean="0"/>
              <a:t> or </a:t>
            </a:r>
            <a:r>
              <a:rPr lang="en-US" sz="2400" b="1" dirty="0" smtClean="0"/>
              <a:t>c6</a:t>
            </a:r>
            <a:r>
              <a:rPr lang="en-US" sz="2400" dirty="0" smtClean="0"/>
              <a:t>.</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34</a:t>
            </a:fld>
            <a:endParaRPr lang="en-US"/>
          </a:p>
        </p:txBody>
      </p:sp>
      <p:pic>
        <p:nvPicPr>
          <p:cNvPr id="7" name="Picture 3"/>
          <p:cNvPicPr>
            <a:picLocks noChangeAspect="1" noChangeArrowheads="1"/>
          </p:cNvPicPr>
          <p:nvPr/>
        </p:nvPicPr>
        <p:blipFill>
          <a:blip r:embed="rId2" cstate="print"/>
          <a:srcRect/>
          <a:stretch>
            <a:fillRect/>
          </a:stretch>
        </p:blipFill>
        <p:spPr bwMode="auto">
          <a:xfrm>
            <a:off x="5562600" y="1295400"/>
            <a:ext cx="3238344" cy="327848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The Algebraic System of Chess Notation</a:t>
            </a:r>
            <a:endParaRPr lang="en-US" sz="3200" dirty="0"/>
          </a:p>
        </p:txBody>
      </p:sp>
      <p:sp>
        <p:nvSpPr>
          <p:cNvPr id="6" name="Content Placeholder 5"/>
          <p:cNvSpPr>
            <a:spLocks noGrp="1"/>
          </p:cNvSpPr>
          <p:nvPr>
            <p:ph idx="1"/>
          </p:nvPr>
        </p:nvSpPr>
        <p:spPr>
          <a:xfrm>
            <a:off x="990600" y="1066800"/>
            <a:ext cx="5257800" cy="5059363"/>
          </a:xfrm>
        </p:spPr>
        <p:txBody>
          <a:bodyPr/>
          <a:lstStyle/>
          <a:p>
            <a:r>
              <a:rPr lang="en-US" sz="2400" dirty="0" smtClean="0"/>
              <a:t>Each type of piece (other than pawns) is identified by an uppercase letter, usually the first letter in the name of the piece in whatever language is spoken by the player recording. </a:t>
            </a:r>
          </a:p>
          <a:p>
            <a:r>
              <a:rPr lang="en-US" sz="2400" dirty="0" smtClean="0"/>
              <a:t>Pawns are not indicated by a letter, but rather by the absence of any letter—it is not necessary to distinguish between pawns for moves, since only one pawn can move to a given square. </a:t>
            </a:r>
            <a:endParaRPr lang="en-US" sz="24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35</a:t>
            </a:fld>
            <a:endParaRPr lang="en-US"/>
          </a:p>
        </p:txBody>
      </p:sp>
      <p:pic>
        <p:nvPicPr>
          <p:cNvPr id="11266" name="Picture 2" descr="Chess Notation Pieces"/>
          <p:cNvPicPr>
            <a:picLocks noChangeAspect="1" noChangeArrowheads="1"/>
          </p:cNvPicPr>
          <p:nvPr/>
        </p:nvPicPr>
        <p:blipFill>
          <a:blip r:embed="rId2" cstate="print"/>
          <a:srcRect/>
          <a:stretch>
            <a:fillRect/>
          </a:stretch>
        </p:blipFill>
        <p:spPr bwMode="auto">
          <a:xfrm>
            <a:off x="6324600" y="1066799"/>
            <a:ext cx="2514601" cy="356391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The Algebraic System of Chess Notation</a:t>
            </a:r>
            <a:endParaRPr lang="en-US" sz="3200" dirty="0"/>
          </a:p>
        </p:txBody>
      </p:sp>
      <p:sp>
        <p:nvSpPr>
          <p:cNvPr id="6" name="Content Placeholder 5"/>
          <p:cNvSpPr>
            <a:spLocks noGrp="1"/>
          </p:cNvSpPr>
          <p:nvPr>
            <p:ph idx="1"/>
          </p:nvPr>
        </p:nvSpPr>
        <p:spPr>
          <a:xfrm>
            <a:off x="1143000" y="1371600"/>
            <a:ext cx="4114800" cy="4754563"/>
          </a:xfrm>
        </p:spPr>
        <p:txBody>
          <a:bodyPr/>
          <a:lstStyle/>
          <a:p>
            <a:r>
              <a:rPr lang="en-US" sz="2400" dirty="0" smtClean="0"/>
              <a:t>Each move of a piece is indicated by the piece's uppercase letter, plus the coordinate of the destination square. For example, </a:t>
            </a:r>
            <a:r>
              <a:rPr lang="en-US" sz="2400" b="1" dirty="0" smtClean="0"/>
              <a:t>e5</a:t>
            </a:r>
            <a:r>
              <a:rPr lang="en-US" sz="2400" dirty="0" smtClean="0"/>
              <a:t> (black moves a pawn to </a:t>
            </a:r>
            <a:r>
              <a:rPr lang="en-US" sz="2400" b="1" dirty="0" smtClean="0"/>
              <a:t>e5</a:t>
            </a:r>
            <a:r>
              <a:rPr lang="en-US" sz="2400" dirty="0" smtClean="0"/>
              <a:t>—no piece letter in the case of pawn moves)</a:t>
            </a:r>
            <a:r>
              <a:rPr lang="en-US" sz="2400" b="1" dirty="0" smtClean="0"/>
              <a:t> Nf3</a:t>
            </a:r>
            <a:r>
              <a:rPr lang="en-US" sz="2400" dirty="0" smtClean="0"/>
              <a:t> (move a knight to </a:t>
            </a:r>
            <a:r>
              <a:rPr lang="en-US" sz="2400" b="1" dirty="0" smtClean="0"/>
              <a:t>f3</a:t>
            </a:r>
            <a:r>
              <a:rPr lang="en-US" sz="2400" dirty="0" smtClean="0"/>
              <a:t>), .</a:t>
            </a:r>
            <a:endParaRPr lang="en-US" sz="24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36</a:t>
            </a:fld>
            <a:endParaRPr lang="en-US"/>
          </a:p>
        </p:txBody>
      </p:sp>
      <p:pic>
        <p:nvPicPr>
          <p:cNvPr id="12291" name="Picture 3" descr="Chess Notation - E5"/>
          <p:cNvPicPr>
            <a:picLocks noChangeAspect="1" noChangeArrowheads="1"/>
          </p:cNvPicPr>
          <p:nvPr/>
        </p:nvPicPr>
        <p:blipFill>
          <a:blip r:embed="rId2" cstate="print"/>
          <a:srcRect/>
          <a:stretch>
            <a:fillRect/>
          </a:stretch>
        </p:blipFill>
        <p:spPr bwMode="auto">
          <a:xfrm>
            <a:off x="5334000" y="1447800"/>
            <a:ext cx="3505200" cy="35052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The Algebraic System of Chess Notation</a:t>
            </a:r>
            <a:endParaRPr lang="en-US" sz="3200" dirty="0"/>
          </a:p>
        </p:txBody>
      </p:sp>
      <p:sp>
        <p:nvSpPr>
          <p:cNvPr id="6" name="Content Placeholder 5"/>
          <p:cNvSpPr>
            <a:spLocks noGrp="1"/>
          </p:cNvSpPr>
          <p:nvPr>
            <p:ph idx="1"/>
          </p:nvPr>
        </p:nvSpPr>
        <p:spPr>
          <a:xfrm>
            <a:off x="1143000" y="1371600"/>
            <a:ext cx="4114800" cy="4754563"/>
          </a:xfrm>
        </p:spPr>
        <p:txBody>
          <a:bodyPr/>
          <a:lstStyle/>
          <a:p>
            <a:r>
              <a:rPr lang="en-US" sz="2400" dirty="0" smtClean="0"/>
              <a:t>When a piece makes a capture, an </a:t>
            </a:r>
            <a:r>
              <a:rPr lang="en-US" sz="2400" b="1" dirty="0" smtClean="0"/>
              <a:t>x</a:t>
            </a:r>
            <a:r>
              <a:rPr lang="en-US" sz="2400" dirty="0" smtClean="0"/>
              <a:t> is inserted between the piece's letter and the destination square. </a:t>
            </a:r>
          </a:p>
          <a:p>
            <a:r>
              <a:rPr lang="en-US" sz="2400" dirty="0" smtClean="0"/>
              <a:t>For example, </a:t>
            </a:r>
            <a:r>
              <a:rPr lang="en-US" sz="2400" b="1" dirty="0" smtClean="0"/>
              <a:t>Bxc6</a:t>
            </a:r>
            <a:r>
              <a:rPr lang="en-US" sz="2400" dirty="0" smtClean="0"/>
              <a:t> (bishop captures the piece on </a:t>
            </a:r>
            <a:r>
              <a:rPr lang="en-US" sz="2400" b="1" dirty="0" smtClean="0"/>
              <a:t>c6</a:t>
            </a:r>
            <a:r>
              <a:rPr lang="en-US" sz="2400" dirty="0" smtClean="0"/>
              <a:t>). </a:t>
            </a:r>
          </a:p>
        </p:txBody>
      </p:sp>
      <p:sp>
        <p:nvSpPr>
          <p:cNvPr id="5" name="Slide Number Placeholder 4"/>
          <p:cNvSpPr>
            <a:spLocks noGrp="1"/>
          </p:cNvSpPr>
          <p:nvPr>
            <p:ph type="sldNum" sz="quarter" idx="11"/>
          </p:nvPr>
        </p:nvSpPr>
        <p:spPr/>
        <p:txBody>
          <a:bodyPr/>
          <a:lstStyle/>
          <a:p>
            <a:fld id="{9CFA1C66-7F35-4C2B-A149-4061A2BD3423}" type="slidenum">
              <a:rPr lang="en-US" smtClean="0"/>
              <a:pPr/>
              <a:t>37</a:t>
            </a:fld>
            <a:endParaRPr lang="en-US"/>
          </a:p>
        </p:txBody>
      </p:sp>
      <p:pic>
        <p:nvPicPr>
          <p:cNvPr id="14338" name="Picture 2" descr="Chess Notation - Piece Capture"/>
          <p:cNvPicPr>
            <a:picLocks noChangeAspect="1" noChangeArrowheads="1"/>
          </p:cNvPicPr>
          <p:nvPr/>
        </p:nvPicPr>
        <p:blipFill>
          <a:blip r:embed="rId2" cstate="print"/>
          <a:srcRect/>
          <a:stretch>
            <a:fillRect/>
          </a:stretch>
        </p:blipFill>
        <p:spPr bwMode="auto">
          <a:xfrm>
            <a:off x="5334000" y="1447800"/>
            <a:ext cx="3505200" cy="3505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The Algebraic System of Chess Notation</a:t>
            </a:r>
            <a:endParaRPr lang="en-US" sz="3200" dirty="0"/>
          </a:p>
        </p:txBody>
      </p:sp>
      <p:sp>
        <p:nvSpPr>
          <p:cNvPr id="6" name="Content Placeholder 5"/>
          <p:cNvSpPr>
            <a:spLocks noGrp="1"/>
          </p:cNvSpPr>
          <p:nvPr>
            <p:ph idx="1"/>
          </p:nvPr>
        </p:nvSpPr>
        <p:spPr>
          <a:xfrm>
            <a:off x="1143000" y="1371600"/>
            <a:ext cx="4114800" cy="4754563"/>
          </a:xfrm>
        </p:spPr>
        <p:txBody>
          <a:bodyPr/>
          <a:lstStyle/>
          <a:p>
            <a:r>
              <a:rPr lang="en-US" sz="2400" dirty="0" smtClean="0"/>
              <a:t>When a pawn makes a capture, the </a:t>
            </a:r>
            <a:r>
              <a:rPr lang="en-US" sz="2400" i="1" dirty="0" smtClean="0"/>
              <a:t>file</a:t>
            </a:r>
            <a:r>
              <a:rPr lang="en-US" sz="2400" dirty="0" smtClean="0"/>
              <a:t> from which the pawn departed is used to identify the pawn, rather than a letter representing the pawn itself. </a:t>
            </a:r>
          </a:p>
          <a:p>
            <a:r>
              <a:rPr lang="en-US" sz="2400" dirty="0" smtClean="0"/>
              <a:t>For example, </a:t>
            </a:r>
            <a:r>
              <a:rPr lang="en-US" sz="2400" b="1" dirty="0" smtClean="0"/>
              <a:t>exd5</a:t>
            </a:r>
            <a:r>
              <a:rPr lang="en-US" sz="2400" dirty="0" smtClean="0"/>
              <a:t> (pawn on the </a:t>
            </a:r>
            <a:r>
              <a:rPr lang="en-US" sz="2400" b="1" dirty="0" smtClean="0"/>
              <a:t>e</a:t>
            </a:r>
            <a:r>
              <a:rPr lang="en-US" sz="2400" dirty="0" smtClean="0"/>
              <a:t>-file captures the piece on </a:t>
            </a:r>
            <a:r>
              <a:rPr lang="en-US" sz="2400" b="1" dirty="0" smtClean="0"/>
              <a:t>d5</a:t>
            </a:r>
            <a:r>
              <a:rPr lang="en-US" sz="2400" dirty="0" smtClean="0"/>
              <a:t>).</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38</a:t>
            </a:fld>
            <a:endParaRPr lang="en-US"/>
          </a:p>
        </p:txBody>
      </p:sp>
      <p:pic>
        <p:nvPicPr>
          <p:cNvPr id="13314" name="Picture 2" descr="Algebraic Chess Notation - Pawn Capture"/>
          <p:cNvPicPr>
            <a:picLocks noChangeAspect="1" noChangeArrowheads="1"/>
          </p:cNvPicPr>
          <p:nvPr/>
        </p:nvPicPr>
        <p:blipFill>
          <a:blip r:embed="rId2" cstate="print"/>
          <a:srcRect/>
          <a:stretch>
            <a:fillRect/>
          </a:stretch>
        </p:blipFill>
        <p:spPr bwMode="auto">
          <a:xfrm>
            <a:off x="5334000" y="1447800"/>
            <a:ext cx="3505200" cy="3505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The Algebraic System of Chess Notation</a:t>
            </a:r>
            <a:endParaRPr lang="en-US" sz="3200" dirty="0"/>
          </a:p>
        </p:txBody>
      </p:sp>
      <p:sp>
        <p:nvSpPr>
          <p:cNvPr id="6" name="Content Placeholder 5"/>
          <p:cNvSpPr>
            <a:spLocks noGrp="1"/>
          </p:cNvSpPr>
          <p:nvPr>
            <p:ph idx="1"/>
          </p:nvPr>
        </p:nvSpPr>
        <p:spPr>
          <a:xfrm>
            <a:off x="1143000" y="1371600"/>
            <a:ext cx="4191000" cy="4754563"/>
          </a:xfrm>
        </p:spPr>
        <p:txBody>
          <a:bodyPr/>
          <a:lstStyle/>
          <a:p>
            <a:r>
              <a:rPr lang="en-US" sz="2400" i="1" dirty="0" smtClean="0"/>
              <a:t>En passant</a:t>
            </a:r>
            <a:r>
              <a:rPr lang="en-US" sz="2400" dirty="0" smtClean="0"/>
              <a:t> captures are notated by specifying the capturing pawn's file of departure, the </a:t>
            </a:r>
            <a:r>
              <a:rPr lang="en-US" sz="2400" b="1" dirty="0" smtClean="0"/>
              <a:t>x</a:t>
            </a:r>
            <a:r>
              <a:rPr lang="en-US" sz="2400" dirty="0" smtClean="0"/>
              <a:t>, the destination square (not the square of the captured pawn), and the suffix </a:t>
            </a:r>
            <a:r>
              <a:rPr lang="en-US" sz="2400" b="1" dirty="0" err="1" smtClean="0"/>
              <a:t>e.p</a:t>
            </a:r>
            <a:r>
              <a:rPr lang="en-US" sz="2400" b="1" dirty="0" smtClean="0"/>
              <a:t>.</a:t>
            </a:r>
            <a:r>
              <a:rPr lang="en-US" sz="2400" dirty="0" smtClean="0"/>
              <a:t> indicating the capture was </a:t>
            </a:r>
            <a:r>
              <a:rPr lang="en-US" sz="2400" i="1" dirty="0" smtClean="0"/>
              <a:t>en passant</a:t>
            </a:r>
            <a:r>
              <a:rPr lang="en-US" sz="2400" dirty="0" smtClean="0"/>
              <a:t>. </a:t>
            </a:r>
          </a:p>
          <a:p>
            <a:r>
              <a:rPr lang="en-US" sz="2400" dirty="0" smtClean="0"/>
              <a:t>For example, </a:t>
            </a:r>
            <a:r>
              <a:rPr lang="en-US" sz="2400" b="1" dirty="0" smtClean="0"/>
              <a:t>exd3e.p.</a:t>
            </a:r>
            <a:endParaRPr lang="en-US" sz="24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39</a:t>
            </a:fld>
            <a:endParaRPr lang="en-US"/>
          </a:p>
        </p:txBody>
      </p:sp>
      <p:pic>
        <p:nvPicPr>
          <p:cNvPr id="15362" name="Picture 2" descr="Algebraic Chess Notation - en passant"/>
          <p:cNvPicPr>
            <a:picLocks noChangeAspect="1" noChangeArrowheads="1"/>
          </p:cNvPicPr>
          <p:nvPr/>
        </p:nvPicPr>
        <p:blipFill>
          <a:blip r:embed="rId2" cstate="print"/>
          <a:srcRect/>
          <a:stretch>
            <a:fillRect/>
          </a:stretch>
        </p:blipFill>
        <p:spPr bwMode="auto">
          <a:xfrm>
            <a:off x="5334000" y="1447800"/>
            <a:ext cx="3505200" cy="3505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848600" cy="762000"/>
          </a:xfrm>
        </p:spPr>
        <p:txBody>
          <a:bodyPr/>
          <a:lstStyle/>
          <a:p>
            <a:r>
              <a:rPr lang="en-US" sz="4000" dirty="0"/>
              <a:t>Chess Merit Badge Requirements</a:t>
            </a:r>
            <a:endParaRPr lang="en-US" sz="4000" dirty="0"/>
          </a:p>
        </p:txBody>
      </p:sp>
      <p:sp>
        <p:nvSpPr>
          <p:cNvPr id="3" name="Content Placeholder 2"/>
          <p:cNvSpPr>
            <a:spLocks noGrp="1"/>
          </p:cNvSpPr>
          <p:nvPr>
            <p:ph idx="1"/>
          </p:nvPr>
        </p:nvSpPr>
        <p:spPr>
          <a:xfrm>
            <a:off x="990600" y="1066800"/>
            <a:ext cx="7162800" cy="5059363"/>
          </a:xfrm>
        </p:spPr>
        <p:txBody>
          <a:bodyPr/>
          <a:lstStyle/>
          <a:p>
            <a:pPr marL="457200" indent="-457200">
              <a:buFont typeface="+mj-lt"/>
              <a:buAutoNum type="arabicPeriod" startAt="5"/>
            </a:pPr>
            <a:r>
              <a:rPr lang="en-US" sz="1800" dirty="0" smtClean="0"/>
              <a:t>Do the following: </a:t>
            </a:r>
          </a:p>
          <a:p>
            <a:pPr lvl="1">
              <a:buFont typeface="+mj-lt"/>
              <a:buAutoNum type="alphaLcPeriod"/>
            </a:pPr>
            <a:r>
              <a:rPr lang="en-US" sz="1400" dirty="0" smtClean="0"/>
              <a:t>Explain four of the following elements of chess strategy: exploiting weaknesses, force, king safety, pawn structure, space, tempo, time. </a:t>
            </a:r>
          </a:p>
          <a:p>
            <a:pPr lvl="1">
              <a:buFont typeface="+mj-lt"/>
              <a:buAutoNum type="alphaLcPeriod"/>
            </a:pPr>
            <a:r>
              <a:rPr lang="en-US" sz="1400" dirty="0" smtClean="0"/>
              <a:t>Explain any five of these chess tactics: clearance sacrifice, decoy, discovered attack, double attack, fork, interposing, overloading, overprotecting, pin, remove the defender, skewer, </a:t>
            </a:r>
            <a:r>
              <a:rPr lang="en-US" sz="1400" dirty="0" err="1" smtClean="0"/>
              <a:t>zwischenzug</a:t>
            </a:r>
            <a:r>
              <a:rPr lang="en-US" sz="1400" dirty="0" smtClean="0"/>
              <a:t>. </a:t>
            </a:r>
          </a:p>
          <a:p>
            <a:pPr lvl="1">
              <a:buFont typeface="+mj-lt"/>
              <a:buAutoNum type="alphaLcPeriod"/>
            </a:pPr>
            <a:r>
              <a:rPr lang="en-US" sz="1400" dirty="0" smtClean="0"/>
              <a:t>Set up a chessboard with the white king on </a:t>
            </a:r>
            <a:r>
              <a:rPr lang="en-US" sz="1400" i="1" dirty="0" smtClean="0"/>
              <a:t>e1</a:t>
            </a:r>
            <a:r>
              <a:rPr lang="en-US" sz="1400" dirty="0" smtClean="0"/>
              <a:t>, the white rooks on </a:t>
            </a:r>
            <a:r>
              <a:rPr lang="en-US" sz="1400" i="1" dirty="0" smtClean="0"/>
              <a:t>a1</a:t>
            </a:r>
            <a:r>
              <a:rPr lang="en-US" sz="1400" dirty="0" smtClean="0"/>
              <a:t> and </a:t>
            </a:r>
            <a:r>
              <a:rPr lang="en-US" sz="1400" i="1" dirty="0" smtClean="0"/>
              <a:t>h1</a:t>
            </a:r>
            <a:r>
              <a:rPr lang="en-US" sz="1400" dirty="0" smtClean="0"/>
              <a:t>, and the black king on </a:t>
            </a:r>
            <a:r>
              <a:rPr lang="en-US" sz="1400" i="1" dirty="0" smtClean="0"/>
              <a:t>e5</a:t>
            </a:r>
            <a:r>
              <a:rPr lang="en-US" sz="1400" dirty="0" smtClean="0"/>
              <a:t>. With White to move first, demonstrate how to force checkmate on the black king. </a:t>
            </a:r>
          </a:p>
          <a:p>
            <a:pPr lvl="1">
              <a:buFont typeface="+mj-lt"/>
              <a:buAutoNum type="alphaLcPeriod"/>
            </a:pPr>
            <a:r>
              <a:rPr lang="en-US" sz="1400" dirty="0" smtClean="0"/>
              <a:t>Set up and solve five direct-mate problems provided by your merit badge counselor. </a:t>
            </a:r>
          </a:p>
          <a:p>
            <a:pPr>
              <a:buFont typeface="+mj-lt"/>
              <a:buAutoNum type="arabicPeriod" startAt="6"/>
            </a:pPr>
            <a:r>
              <a:rPr lang="en-US" sz="1800" dirty="0"/>
              <a:t>Do ONE of the following: </a:t>
            </a:r>
          </a:p>
          <a:p>
            <a:pPr lvl="1">
              <a:buFont typeface="+mj-lt"/>
              <a:buAutoNum type="alphaLcPeriod"/>
            </a:pPr>
            <a:r>
              <a:rPr lang="en-US" sz="1400" dirty="0"/>
              <a:t>Play at least three games of chess with other Scouts and/or your merit badge counselor. Replay the games from your score sheets and discuss with your counselor how you might have played each game differently. </a:t>
            </a:r>
          </a:p>
          <a:p>
            <a:pPr lvl="1">
              <a:buFont typeface="+mj-lt"/>
              <a:buAutoNum type="alphaLcPeriod"/>
            </a:pPr>
            <a:r>
              <a:rPr lang="en-US" sz="1400" dirty="0"/>
              <a:t>Play in a scholastic (youth) chess tournament and use your score sheets from that tournament to replay your games with your merit badge counselor. Discuss with your counselor how you might have played each game differently. </a:t>
            </a:r>
          </a:p>
          <a:p>
            <a:pPr lvl="1">
              <a:buFont typeface="+mj-lt"/>
              <a:buAutoNum type="alphaLcPeriod"/>
            </a:pPr>
            <a:r>
              <a:rPr lang="en-US" sz="1400" dirty="0"/>
              <a:t>Organize and run a chess tournament with at least four players, plus you. Have each competitor play at least two games. </a:t>
            </a:r>
          </a:p>
          <a:p>
            <a:endParaRPr lang="en-US" sz="1400" dirty="0"/>
          </a:p>
          <a:p>
            <a:endParaRPr lang="en-US" sz="1500"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4</a:t>
            </a:fld>
            <a:endParaRPr lang="en-US"/>
          </a:p>
        </p:txBody>
      </p:sp>
      <p:pic>
        <p:nvPicPr>
          <p:cNvPr id="5"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04800" y="228599"/>
            <a:ext cx="762000" cy="76871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The Algebraic System of Chess Notation</a:t>
            </a:r>
            <a:endParaRPr lang="en-US" sz="3200" dirty="0"/>
          </a:p>
        </p:txBody>
      </p:sp>
      <p:sp>
        <p:nvSpPr>
          <p:cNvPr id="6" name="Content Placeholder 5"/>
          <p:cNvSpPr>
            <a:spLocks noGrp="1"/>
          </p:cNvSpPr>
          <p:nvPr>
            <p:ph idx="1"/>
          </p:nvPr>
        </p:nvSpPr>
        <p:spPr>
          <a:xfrm>
            <a:off x="1066800" y="1295400"/>
            <a:ext cx="6934200" cy="4830763"/>
          </a:xfrm>
        </p:spPr>
        <p:txBody>
          <a:bodyPr/>
          <a:lstStyle/>
          <a:p>
            <a:r>
              <a:rPr lang="en-US" sz="2400" dirty="0" smtClean="0"/>
              <a:t>When two (or more) identical pieces can move to the same square, the moving piece is uniquely identified by specifying the piece's letter, followed by (in descending order of preference):</a:t>
            </a:r>
          </a:p>
          <a:p>
            <a:pPr marL="914400" lvl="1" indent="-457200">
              <a:buFont typeface="+mj-lt"/>
              <a:buAutoNum type="arabicPeriod"/>
            </a:pPr>
            <a:r>
              <a:rPr lang="en-US" sz="2000" dirty="0" smtClean="0"/>
              <a:t>The </a:t>
            </a:r>
            <a:r>
              <a:rPr lang="en-US" sz="2000" b="1" dirty="0" smtClean="0"/>
              <a:t>file</a:t>
            </a:r>
            <a:r>
              <a:rPr lang="en-US" sz="2000" dirty="0" smtClean="0"/>
              <a:t> of departure (if they differ); or</a:t>
            </a:r>
          </a:p>
          <a:p>
            <a:pPr marL="914400" lvl="1" indent="-457200">
              <a:buFont typeface="+mj-lt"/>
              <a:buAutoNum type="arabicPeriod"/>
            </a:pPr>
            <a:r>
              <a:rPr lang="en-US" sz="2000" dirty="0" smtClean="0"/>
              <a:t>The </a:t>
            </a:r>
            <a:r>
              <a:rPr lang="en-US" sz="2000" b="1" dirty="0" smtClean="0"/>
              <a:t>rank</a:t>
            </a:r>
            <a:r>
              <a:rPr lang="en-US" sz="2000" dirty="0" smtClean="0"/>
              <a:t> of departure (if the files are the same but the ranks differ); or</a:t>
            </a:r>
          </a:p>
          <a:p>
            <a:pPr marL="914400" lvl="1" indent="-457200">
              <a:buFont typeface="+mj-lt"/>
              <a:buAutoNum type="arabicPeriod"/>
            </a:pPr>
            <a:r>
              <a:rPr lang="en-US" sz="2000" dirty="0" smtClean="0"/>
              <a:t>Both the </a:t>
            </a:r>
            <a:r>
              <a:rPr lang="en-US" sz="2000" b="1" dirty="0" smtClean="0"/>
              <a:t>rank</a:t>
            </a:r>
            <a:r>
              <a:rPr lang="en-US" sz="2000" dirty="0" smtClean="0"/>
              <a:t> and </a:t>
            </a:r>
            <a:r>
              <a:rPr lang="en-US" sz="2000" b="1" dirty="0" smtClean="0"/>
              <a:t>file</a:t>
            </a:r>
            <a:r>
              <a:rPr lang="en-US" sz="2000" dirty="0" smtClean="0"/>
              <a:t> (if neither alone is sufficient to identify the piece—which occurs only in rare cases where one or more pawns have promoted, resulting in a player having three or more identical pieces able to reach the same square).</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The Algebraic System of Chess Notation</a:t>
            </a:r>
            <a:endParaRPr lang="en-US" sz="3200" dirty="0"/>
          </a:p>
        </p:txBody>
      </p:sp>
      <p:sp>
        <p:nvSpPr>
          <p:cNvPr id="6" name="Content Placeholder 5"/>
          <p:cNvSpPr>
            <a:spLocks noGrp="1"/>
          </p:cNvSpPr>
          <p:nvPr>
            <p:ph idx="1"/>
          </p:nvPr>
        </p:nvSpPr>
        <p:spPr>
          <a:xfrm>
            <a:off x="1143000" y="1371600"/>
            <a:ext cx="4114800" cy="4754563"/>
          </a:xfrm>
        </p:spPr>
        <p:txBody>
          <a:bodyPr/>
          <a:lstStyle/>
          <a:p>
            <a:r>
              <a:rPr lang="en-US" sz="2400" dirty="0" smtClean="0"/>
              <a:t>For example, with rooks on </a:t>
            </a:r>
            <a:r>
              <a:rPr lang="en-US" sz="2400" b="1" dirty="0" smtClean="0"/>
              <a:t>a1</a:t>
            </a:r>
            <a:r>
              <a:rPr lang="en-US" sz="2400" dirty="0" smtClean="0"/>
              <a:t> and </a:t>
            </a:r>
            <a:r>
              <a:rPr lang="en-US" sz="2400" b="1" dirty="0" smtClean="0"/>
              <a:t>f2</a:t>
            </a:r>
            <a:r>
              <a:rPr lang="en-US" sz="2400" dirty="0" smtClean="0"/>
              <a:t>, either of which might move to </a:t>
            </a:r>
            <a:r>
              <a:rPr lang="en-US" sz="2400" b="1" dirty="0" smtClean="0"/>
              <a:t>c3</a:t>
            </a:r>
            <a:r>
              <a:rPr lang="en-US" sz="2400" dirty="0" smtClean="0"/>
              <a:t>, the "</a:t>
            </a:r>
            <a:r>
              <a:rPr lang="en-US" sz="2400" b="1" dirty="0" smtClean="0"/>
              <a:t>a</a:t>
            </a:r>
            <a:r>
              <a:rPr lang="en-US" sz="2400" dirty="0" smtClean="0"/>
              <a:t>" must be included to indicate which rook.</a:t>
            </a:r>
          </a:p>
          <a:p>
            <a:r>
              <a:rPr lang="en-US" sz="2400" dirty="0" smtClean="0"/>
              <a:t>Notice how the move is </a:t>
            </a:r>
            <a:r>
              <a:rPr lang="en-US" sz="2400" b="1" dirty="0" smtClean="0"/>
              <a:t>Raxc1</a:t>
            </a:r>
            <a:r>
              <a:rPr lang="en-US" sz="2400" dirty="0" smtClean="0"/>
              <a:t>. </a:t>
            </a:r>
          </a:p>
          <a:p>
            <a:r>
              <a:rPr lang="en-US" sz="2400" dirty="0" smtClean="0"/>
              <a:t>As noted above, an </a:t>
            </a:r>
            <a:r>
              <a:rPr lang="en-US" sz="2400" b="1" dirty="0" smtClean="0"/>
              <a:t>x</a:t>
            </a:r>
            <a:r>
              <a:rPr lang="en-US" sz="2400" dirty="0" smtClean="0"/>
              <a:t> is inserted to indicate a capture.</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41</a:t>
            </a:fld>
            <a:endParaRPr lang="en-US"/>
          </a:p>
        </p:txBody>
      </p:sp>
      <p:pic>
        <p:nvPicPr>
          <p:cNvPr id="16386" name="Picture 2" descr="Chess Notation - Which Piece Moves"/>
          <p:cNvPicPr>
            <a:picLocks noChangeAspect="1" noChangeArrowheads="1"/>
          </p:cNvPicPr>
          <p:nvPr/>
        </p:nvPicPr>
        <p:blipFill>
          <a:blip r:embed="rId2" cstate="print"/>
          <a:srcRect/>
          <a:stretch>
            <a:fillRect/>
          </a:stretch>
        </p:blipFill>
        <p:spPr bwMode="auto">
          <a:xfrm>
            <a:off x="5334000" y="1447800"/>
            <a:ext cx="3505200" cy="35052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The Algebraic System of Chess Notation</a:t>
            </a:r>
            <a:endParaRPr lang="en-US" sz="3200" dirty="0"/>
          </a:p>
        </p:txBody>
      </p:sp>
      <p:sp>
        <p:nvSpPr>
          <p:cNvPr id="6" name="Content Placeholder 5"/>
          <p:cNvSpPr>
            <a:spLocks noGrp="1"/>
          </p:cNvSpPr>
          <p:nvPr>
            <p:ph idx="1"/>
          </p:nvPr>
        </p:nvSpPr>
        <p:spPr>
          <a:xfrm>
            <a:off x="1143000" y="1371600"/>
            <a:ext cx="4114800" cy="4754563"/>
          </a:xfrm>
        </p:spPr>
        <p:txBody>
          <a:bodyPr/>
          <a:lstStyle/>
          <a:p>
            <a:r>
              <a:rPr lang="en-US" sz="2400" dirty="0" smtClean="0"/>
              <a:t>When a pawn moves to the last rank and promotes, the piece promoted to is indicated at the end of the move notation. </a:t>
            </a:r>
          </a:p>
          <a:p>
            <a:r>
              <a:rPr lang="en-US" sz="2400" dirty="0" smtClean="0"/>
              <a:t>Black captures White's Bishop on c1 with </a:t>
            </a:r>
            <a:r>
              <a:rPr lang="en-US" sz="2400" b="1" dirty="0" smtClean="0"/>
              <a:t>dxc1=Q</a:t>
            </a:r>
            <a:r>
              <a:rPr lang="en-US" sz="2400" dirty="0" smtClean="0"/>
              <a:t>. </a:t>
            </a:r>
          </a:p>
          <a:p>
            <a:endParaRPr lang="en-US" sz="2400" dirty="0" smtClean="0"/>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42</a:t>
            </a:fld>
            <a:endParaRPr lang="en-US"/>
          </a:p>
        </p:txBody>
      </p:sp>
      <p:pic>
        <p:nvPicPr>
          <p:cNvPr id="18434" name="Picture 2" descr="Algebraic Chess Notation - Pawn Promotion"/>
          <p:cNvPicPr>
            <a:picLocks noChangeAspect="1" noChangeArrowheads="1"/>
          </p:cNvPicPr>
          <p:nvPr/>
        </p:nvPicPr>
        <p:blipFill>
          <a:blip r:embed="rId2" cstate="print"/>
          <a:srcRect/>
          <a:stretch>
            <a:fillRect/>
          </a:stretch>
        </p:blipFill>
        <p:spPr bwMode="auto">
          <a:xfrm>
            <a:off x="5334000" y="1447800"/>
            <a:ext cx="3505200" cy="35052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The Algebraic System of Chess Notation</a:t>
            </a:r>
            <a:endParaRPr lang="en-US" sz="3200" dirty="0"/>
          </a:p>
        </p:txBody>
      </p:sp>
      <p:sp>
        <p:nvSpPr>
          <p:cNvPr id="6" name="Content Placeholder 5"/>
          <p:cNvSpPr>
            <a:spLocks noGrp="1"/>
          </p:cNvSpPr>
          <p:nvPr>
            <p:ph idx="1"/>
          </p:nvPr>
        </p:nvSpPr>
        <p:spPr>
          <a:xfrm>
            <a:off x="1143000" y="1371600"/>
            <a:ext cx="4114800" cy="4754563"/>
          </a:xfrm>
        </p:spPr>
        <p:txBody>
          <a:bodyPr/>
          <a:lstStyle/>
          <a:p>
            <a:r>
              <a:rPr lang="en-US" sz="2400" b="1" dirty="0" smtClean="0"/>
              <a:t>dxc1=Q</a:t>
            </a:r>
            <a:r>
              <a:rPr lang="en-US" sz="2400" dirty="0" smtClean="0"/>
              <a:t> means pawn captures piece on c1 and promotes it to a Queen. </a:t>
            </a:r>
          </a:p>
          <a:p>
            <a:r>
              <a:rPr lang="en-US" sz="2400" dirty="0" smtClean="0"/>
              <a:t>Black could promote it to any other piece he chooses, but Queen's are nearly always the best choice.</a:t>
            </a:r>
          </a:p>
          <a:p>
            <a:endParaRPr lang="en-US" sz="2400" dirty="0" smtClean="0"/>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43</a:t>
            </a:fld>
            <a:endParaRPr lang="en-US"/>
          </a:p>
        </p:txBody>
      </p:sp>
      <p:pic>
        <p:nvPicPr>
          <p:cNvPr id="18435" name="Picture 3" descr="Chess Notation - Pawn Promotion"/>
          <p:cNvPicPr>
            <a:picLocks noChangeAspect="1" noChangeArrowheads="1"/>
          </p:cNvPicPr>
          <p:nvPr/>
        </p:nvPicPr>
        <p:blipFill>
          <a:blip r:embed="rId2" cstate="print"/>
          <a:srcRect/>
          <a:stretch>
            <a:fillRect/>
          </a:stretch>
        </p:blipFill>
        <p:spPr bwMode="auto">
          <a:xfrm>
            <a:off x="5334000" y="1447800"/>
            <a:ext cx="3505200" cy="35052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The Algebraic System of Chess Notation</a:t>
            </a:r>
            <a:endParaRPr lang="en-US" sz="3200" dirty="0"/>
          </a:p>
        </p:txBody>
      </p:sp>
      <p:sp>
        <p:nvSpPr>
          <p:cNvPr id="6" name="Content Placeholder 5"/>
          <p:cNvSpPr>
            <a:spLocks noGrp="1"/>
          </p:cNvSpPr>
          <p:nvPr>
            <p:ph idx="1"/>
          </p:nvPr>
        </p:nvSpPr>
        <p:spPr>
          <a:xfrm>
            <a:off x="1143000" y="1371600"/>
            <a:ext cx="4114800" cy="4754563"/>
          </a:xfrm>
        </p:spPr>
        <p:txBody>
          <a:bodyPr/>
          <a:lstStyle/>
          <a:p>
            <a:r>
              <a:rPr lang="en-US" sz="2400" dirty="0" smtClean="0"/>
              <a:t>See how white has made a special move called </a:t>
            </a:r>
            <a:r>
              <a:rPr lang="en-US" sz="2400" b="1" dirty="0" smtClean="0"/>
              <a:t>castling kingside. </a:t>
            </a:r>
            <a:r>
              <a:rPr lang="en-US" sz="2400" dirty="0" smtClean="0"/>
              <a:t>This move is written as </a:t>
            </a:r>
            <a:r>
              <a:rPr lang="en-US" sz="2400" b="1" dirty="0" smtClean="0"/>
              <a:t>0-0</a:t>
            </a:r>
            <a:r>
              <a:rPr lang="en-US" sz="2400" dirty="0" smtClean="0"/>
              <a:t>. If the King castles on the </a:t>
            </a:r>
            <a:r>
              <a:rPr lang="en-US" sz="2400" b="1" dirty="0" smtClean="0"/>
              <a:t>queenside</a:t>
            </a:r>
            <a:r>
              <a:rPr lang="en-US" sz="2400" dirty="0" smtClean="0"/>
              <a:t> (to the other direction on the chessboard) it would be written as </a:t>
            </a:r>
            <a:r>
              <a:rPr lang="en-US" sz="2400" b="1" dirty="0" smtClean="0"/>
              <a:t>0-0-0</a:t>
            </a:r>
            <a:r>
              <a:rPr lang="en-US" sz="2400" dirty="0" smtClean="0"/>
              <a:t>.</a:t>
            </a:r>
            <a:endParaRPr lang="en-US" sz="24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44</a:t>
            </a:fld>
            <a:endParaRPr lang="en-US"/>
          </a:p>
        </p:txBody>
      </p:sp>
      <p:pic>
        <p:nvPicPr>
          <p:cNvPr id="19458" name="Picture 2" descr="Algebraic Chess Notation 0-0"/>
          <p:cNvPicPr>
            <a:picLocks noChangeAspect="1" noChangeArrowheads="1"/>
          </p:cNvPicPr>
          <p:nvPr/>
        </p:nvPicPr>
        <p:blipFill>
          <a:blip r:embed="rId2" cstate="print"/>
          <a:srcRect/>
          <a:stretch>
            <a:fillRect/>
          </a:stretch>
        </p:blipFill>
        <p:spPr bwMode="auto">
          <a:xfrm>
            <a:off x="5334000" y="1447800"/>
            <a:ext cx="3505200" cy="35052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The Algebraic System of Chess Notation</a:t>
            </a:r>
            <a:endParaRPr lang="en-US" sz="3200" dirty="0"/>
          </a:p>
        </p:txBody>
      </p:sp>
      <p:sp>
        <p:nvSpPr>
          <p:cNvPr id="6" name="Content Placeholder 5"/>
          <p:cNvSpPr>
            <a:spLocks noGrp="1"/>
          </p:cNvSpPr>
          <p:nvPr>
            <p:ph idx="1"/>
          </p:nvPr>
        </p:nvSpPr>
        <p:spPr>
          <a:xfrm>
            <a:off x="990600" y="1143000"/>
            <a:ext cx="4495800" cy="4983163"/>
          </a:xfrm>
        </p:spPr>
        <p:txBody>
          <a:bodyPr/>
          <a:lstStyle/>
          <a:p>
            <a:r>
              <a:rPr lang="en-US" sz="2400" dirty="0" smtClean="0"/>
              <a:t>A move which places the opponent's king in check usually has the notation "</a:t>
            </a:r>
            <a:r>
              <a:rPr lang="en-US" sz="2400" b="1" dirty="0" smtClean="0"/>
              <a:t>+</a:t>
            </a:r>
            <a:r>
              <a:rPr lang="en-US" sz="2400" dirty="0" smtClean="0"/>
              <a:t>" appended.</a:t>
            </a:r>
          </a:p>
          <a:p>
            <a:r>
              <a:rPr lang="en-US" sz="2400" dirty="0" smtClean="0"/>
              <a:t>Checkmate at the completion of moves is notated "</a:t>
            </a:r>
            <a:r>
              <a:rPr lang="en-US" sz="2400" b="1" dirty="0" smtClean="0"/>
              <a:t>++</a:t>
            </a:r>
            <a:r>
              <a:rPr lang="en-US" sz="2400" dirty="0" smtClean="0"/>
              <a:t>”. </a:t>
            </a:r>
          </a:p>
          <a:p>
            <a:r>
              <a:rPr lang="en-US" sz="2400" b="1" dirty="0" smtClean="0"/>
              <a:t>d4++ “Checkmate”</a:t>
            </a:r>
          </a:p>
          <a:p>
            <a:r>
              <a:rPr lang="en-US" sz="2400" dirty="0" smtClean="0"/>
              <a:t>The notation </a:t>
            </a:r>
            <a:r>
              <a:rPr lang="en-US" sz="2400" b="1" dirty="0" smtClean="0"/>
              <a:t>1–0</a:t>
            </a:r>
            <a:r>
              <a:rPr lang="en-US" sz="2400" dirty="0" smtClean="0"/>
              <a:t> at the completion of moves indicates that White won, </a:t>
            </a:r>
            <a:r>
              <a:rPr lang="en-US" sz="2400" b="1" dirty="0" smtClean="0"/>
              <a:t>0–1</a:t>
            </a:r>
            <a:r>
              <a:rPr lang="en-US" sz="2400" dirty="0" smtClean="0"/>
              <a:t> indicates that Black won, and </a:t>
            </a:r>
            <a:r>
              <a:rPr lang="en-US" sz="2400" b="1" dirty="0" smtClean="0"/>
              <a:t>½–½</a:t>
            </a:r>
            <a:r>
              <a:rPr lang="en-US" sz="2400" dirty="0" smtClean="0"/>
              <a:t> indicates a draw.</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45</a:t>
            </a:fld>
            <a:endParaRPr lang="en-US"/>
          </a:p>
        </p:txBody>
      </p:sp>
      <p:pic>
        <p:nvPicPr>
          <p:cNvPr id="17410" name="Picture 2" descr="Chess Notation Checkmate"/>
          <p:cNvPicPr>
            <a:picLocks noChangeAspect="1" noChangeArrowheads="1"/>
          </p:cNvPicPr>
          <p:nvPr/>
        </p:nvPicPr>
        <p:blipFill>
          <a:blip r:embed="rId2" cstate="print"/>
          <a:srcRect/>
          <a:stretch>
            <a:fillRect/>
          </a:stretch>
        </p:blipFill>
        <p:spPr bwMode="auto">
          <a:xfrm>
            <a:off x="5486400" y="1066800"/>
            <a:ext cx="3505200" cy="35052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The Algebraic System of Chess Notation</a:t>
            </a:r>
            <a:endParaRPr lang="en-US" sz="3200" dirty="0"/>
          </a:p>
        </p:txBody>
      </p:sp>
      <p:sp>
        <p:nvSpPr>
          <p:cNvPr id="6" name="Content Placeholder 5"/>
          <p:cNvSpPr>
            <a:spLocks noGrp="1"/>
          </p:cNvSpPr>
          <p:nvPr>
            <p:ph idx="1"/>
          </p:nvPr>
        </p:nvSpPr>
        <p:spPr>
          <a:xfrm>
            <a:off x="1143000" y="1371600"/>
            <a:ext cx="3581400" cy="4754563"/>
          </a:xfrm>
        </p:spPr>
        <p:txBody>
          <a:bodyPr/>
          <a:lstStyle/>
          <a:p>
            <a:r>
              <a:rPr lang="en-US" sz="2400" dirty="0" smtClean="0"/>
              <a:t>Notice how the previous moves and notations have been shown on the sample score sheet. </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46</a:t>
            </a:fld>
            <a:endParaRPr lang="en-US"/>
          </a:p>
        </p:txBody>
      </p:sp>
      <p:pic>
        <p:nvPicPr>
          <p:cNvPr id="7" name="Picture 6"/>
          <p:cNvPicPr/>
          <p:nvPr/>
        </p:nvPicPr>
        <p:blipFill>
          <a:blip r:embed="rId2" cstate="print"/>
          <a:srcRect t="2181" b="2346"/>
          <a:stretch>
            <a:fillRect/>
          </a:stretch>
        </p:blipFill>
        <p:spPr bwMode="auto">
          <a:xfrm>
            <a:off x="4724400" y="1066800"/>
            <a:ext cx="4114800" cy="52578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Stages in the Game of Chess</a:t>
            </a:r>
            <a:endParaRPr lang="en-US" sz="3200" dirty="0"/>
          </a:p>
        </p:txBody>
      </p:sp>
      <p:sp>
        <p:nvSpPr>
          <p:cNvPr id="6" name="Content Placeholder 5"/>
          <p:cNvSpPr>
            <a:spLocks noGrp="1"/>
          </p:cNvSpPr>
          <p:nvPr>
            <p:ph idx="1"/>
          </p:nvPr>
        </p:nvSpPr>
        <p:spPr/>
        <p:txBody>
          <a:bodyPr/>
          <a:lstStyle/>
          <a:p>
            <a:r>
              <a:rPr lang="en-US" sz="2400" dirty="0" smtClean="0"/>
              <a:t>There are three distinct stages to the game of chess that you need to know in order to be a winning chess player. </a:t>
            </a:r>
          </a:p>
          <a:p>
            <a:r>
              <a:rPr lang="en-US" sz="2400" dirty="0" smtClean="0"/>
              <a:t>These three stages are the:</a:t>
            </a:r>
          </a:p>
          <a:p>
            <a:pPr lvl="1"/>
            <a:r>
              <a:rPr lang="en-US" sz="2000" dirty="0" smtClean="0"/>
              <a:t>Opening</a:t>
            </a:r>
          </a:p>
          <a:p>
            <a:pPr lvl="1"/>
            <a:r>
              <a:rPr lang="en-US" sz="2000" dirty="0" smtClean="0"/>
              <a:t>Middle</a:t>
            </a:r>
          </a:p>
          <a:p>
            <a:pPr lvl="1"/>
            <a:r>
              <a:rPr lang="en-US" sz="2000" dirty="0" smtClean="0"/>
              <a:t>Endgame. </a:t>
            </a:r>
          </a:p>
          <a:p>
            <a:r>
              <a:rPr lang="en-US" sz="2400" dirty="0" smtClean="0"/>
              <a:t>Each stage has different goals and objectives.</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Opening Stage</a:t>
            </a:r>
            <a:endParaRPr lang="en-US" sz="3200" dirty="0"/>
          </a:p>
        </p:txBody>
      </p:sp>
      <p:sp>
        <p:nvSpPr>
          <p:cNvPr id="6" name="Content Placeholder 5"/>
          <p:cNvSpPr>
            <a:spLocks noGrp="1"/>
          </p:cNvSpPr>
          <p:nvPr>
            <p:ph idx="1"/>
          </p:nvPr>
        </p:nvSpPr>
        <p:spPr/>
        <p:txBody>
          <a:bodyPr/>
          <a:lstStyle/>
          <a:p>
            <a:r>
              <a:rPr lang="en-US" sz="2400" dirty="0" smtClean="0"/>
              <a:t>The opening you want to get a rapid development of your primary pieces. </a:t>
            </a:r>
          </a:p>
          <a:p>
            <a:r>
              <a:rPr lang="en-US" sz="2400" dirty="0" smtClean="0"/>
              <a:t>You also want to safe guard your king, generally by castling. </a:t>
            </a:r>
          </a:p>
          <a:p>
            <a:r>
              <a:rPr lang="en-US" sz="2400" dirty="0" smtClean="0"/>
              <a:t>It is in this phase of the game that you want to try and achieve dominance over the middle four squares of the board. </a:t>
            </a:r>
          </a:p>
          <a:p>
            <a:r>
              <a:rPr lang="en-US" sz="2400" dirty="0" smtClean="0"/>
              <a:t>Generally the opening lasts between ten to twenty moves roughly.</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Middle Stage</a:t>
            </a:r>
            <a:endParaRPr lang="en-US" sz="3200" dirty="0"/>
          </a:p>
        </p:txBody>
      </p:sp>
      <p:sp>
        <p:nvSpPr>
          <p:cNvPr id="6" name="Content Placeholder 5"/>
          <p:cNvSpPr>
            <a:spLocks noGrp="1"/>
          </p:cNvSpPr>
          <p:nvPr>
            <p:ph idx="1"/>
          </p:nvPr>
        </p:nvSpPr>
        <p:spPr/>
        <p:txBody>
          <a:bodyPr/>
          <a:lstStyle/>
          <a:p>
            <a:r>
              <a:rPr lang="en-US" sz="2400" dirty="0" smtClean="0"/>
              <a:t>The middle game is when you begin to coordinate your primary pieces and attack your opponent‘s weak spots and open files. </a:t>
            </a:r>
          </a:p>
          <a:p>
            <a:r>
              <a:rPr lang="en-US" sz="2400" dirty="0" smtClean="0"/>
              <a:t>The goal is to win primary pieces from your opponent or even be able to checkmate your opponent. </a:t>
            </a:r>
          </a:p>
          <a:p>
            <a:r>
              <a:rPr lang="en-US" sz="2400" dirty="0" smtClean="0"/>
              <a:t>The middle game is approximately from the end of the opening phase until around move forty.</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400800" cy="762000"/>
          </a:xfrm>
        </p:spPr>
        <p:txBody>
          <a:bodyPr/>
          <a:lstStyle/>
          <a:p>
            <a:pPr algn="l"/>
            <a:r>
              <a:rPr lang="en-US" sz="4000" dirty="0" smtClean="0"/>
              <a:t>Requirement </a:t>
            </a:r>
            <a:r>
              <a:rPr lang="en-US" sz="4000" dirty="0" smtClean="0"/>
              <a:t>1</a:t>
            </a:r>
            <a:endParaRPr lang="en-US" sz="4000" dirty="0"/>
          </a:p>
        </p:txBody>
      </p:sp>
      <p:sp>
        <p:nvSpPr>
          <p:cNvPr id="3" name="Content Placeholder 2"/>
          <p:cNvSpPr>
            <a:spLocks noGrp="1"/>
          </p:cNvSpPr>
          <p:nvPr>
            <p:ph idx="1"/>
          </p:nvPr>
        </p:nvSpPr>
        <p:spPr/>
        <p:txBody>
          <a:bodyPr/>
          <a:lstStyle/>
          <a:p>
            <a:pPr marL="0" indent="0">
              <a:buNone/>
            </a:pPr>
            <a:r>
              <a:rPr lang="en-US" sz="2400" dirty="0" smtClean="0"/>
              <a:t>Discuss with your merit badge counselor the history of the game of chess. Explain why it is considered a game of planning and strategy. </a:t>
            </a:r>
          </a:p>
          <a:p>
            <a:pPr>
              <a:buNone/>
            </a:pPr>
            <a:endParaRPr lang="en-US"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5</a:t>
            </a:fld>
            <a:endParaRPr lang="en-US"/>
          </a:p>
        </p:txBody>
      </p:sp>
      <p:pic>
        <p:nvPicPr>
          <p:cNvPr id="6"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04800" y="228599"/>
            <a:ext cx="762000" cy="76871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i="1" dirty="0" smtClean="0"/>
              <a:t>End Stage</a:t>
            </a:r>
            <a:endParaRPr lang="en-US" sz="3200" dirty="0"/>
          </a:p>
        </p:txBody>
      </p:sp>
      <p:sp>
        <p:nvSpPr>
          <p:cNvPr id="6" name="Content Placeholder 5"/>
          <p:cNvSpPr>
            <a:spLocks noGrp="1"/>
          </p:cNvSpPr>
          <p:nvPr>
            <p:ph idx="1"/>
          </p:nvPr>
        </p:nvSpPr>
        <p:spPr/>
        <p:txBody>
          <a:bodyPr/>
          <a:lstStyle/>
          <a:p>
            <a:r>
              <a:rPr lang="en-US" sz="2400" dirty="0" smtClean="0"/>
              <a:t>The end game is when you use your remaining primary pieces to take advantage of the weaknesses that you created in your opponent‘s defense during the middle game. </a:t>
            </a:r>
          </a:p>
          <a:p>
            <a:r>
              <a:rPr lang="en-US" sz="2400" dirty="0" smtClean="0"/>
              <a:t>The endgame often concludes when one of the players is able to move a pawn to the other side of the board and thus turn that pawn in for a queen. </a:t>
            </a:r>
          </a:p>
          <a:p>
            <a:r>
              <a:rPr lang="en-US" sz="2400" dirty="0" smtClean="0"/>
              <a:t>This is then followed by a checkmate or a resignation. </a:t>
            </a:r>
          </a:p>
          <a:p>
            <a:r>
              <a:rPr lang="en-US" sz="2400" dirty="0" smtClean="0"/>
              <a:t>Strategy, not tactics are what need to be considered in the end game.</a:t>
            </a:r>
          </a:p>
          <a:p>
            <a:endParaRPr lang="en-US" sz="24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Classical Opening Principles </a:t>
            </a:r>
            <a:endParaRPr lang="en-US" sz="3200" dirty="0"/>
          </a:p>
        </p:txBody>
      </p:sp>
      <p:sp>
        <p:nvSpPr>
          <p:cNvPr id="6" name="Content Placeholder 5"/>
          <p:cNvSpPr>
            <a:spLocks noGrp="1"/>
          </p:cNvSpPr>
          <p:nvPr>
            <p:ph idx="1"/>
          </p:nvPr>
        </p:nvSpPr>
        <p:spPr/>
        <p:txBody>
          <a:bodyPr/>
          <a:lstStyle/>
          <a:p>
            <a:r>
              <a:rPr lang="en-US" dirty="0" smtClean="0"/>
              <a:t>The four major aspects of Classical Opening Principles are:</a:t>
            </a:r>
          </a:p>
          <a:p>
            <a:pPr marL="914400" lvl="1" indent="-457200">
              <a:buFont typeface="+mj-lt"/>
              <a:buAutoNum type="arabicPeriod"/>
            </a:pPr>
            <a:r>
              <a:rPr lang="en-US" dirty="0" smtClean="0"/>
              <a:t>Centralization</a:t>
            </a:r>
          </a:p>
          <a:p>
            <a:pPr marL="914400" lvl="1" indent="-457200">
              <a:buFont typeface="+mj-lt"/>
              <a:buAutoNum type="arabicPeriod"/>
            </a:pPr>
            <a:r>
              <a:rPr lang="en-US" dirty="0" smtClean="0"/>
              <a:t>Quick Development</a:t>
            </a:r>
          </a:p>
          <a:p>
            <a:pPr marL="914400" lvl="1" indent="-457200">
              <a:buFont typeface="+mj-lt"/>
              <a:buAutoNum type="arabicPeriod"/>
            </a:pPr>
            <a:r>
              <a:rPr lang="en-US" dirty="0" smtClean="0"/>
              <a:t>Early castling</a:t>
            </a:r>
          </a:p>
          <a:p>
            <a:pPr marL="914400" lvl="1" indent="-457200">
              <a:buFont typeface="+mj-lt"/>
              <a:buAutoNum type="arabicPeriod"/>
            </a:pPr>
            <a:r>
              <a:rPr lang="en-US" dirty="0" smtClean="0"/>
              <a:t>Knights before Bishops</a:t>
            </a:r>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Centralization</a:t>
            </a:r>
            <a:endParaRPr lang="en-US" sz="3200" dirty="0"/>
          </a:p>
        </p:txBody>
      </p:sp>
      <p:sp>
        <p:nvSpPr>
          <p:cNvPr id="6" name="Content Placeholder 5"/>
          <p:cNvSpPr>
            <a:spLocks noGrp="1"/>
          </p:cNvSpPr>
          <p:nvPr>
            <p:ph idx="1"/>
          </p:nvPr>
        </p:nvSpPr>
        <p:spPr>
          <a:xfrm>
            <a:off x="990600" y="1066800"/>
            <a:ext cx="7162800" cy="5059363"/>
          </a:xfrm>
        </p:spPr>
        <p:txBody>
          <a:bodyPr/>
          <a:lstStyle/>
          <a:p>
            <a:r>
              <a:rPr lang="en-US" sz="2400" dirty="0" smtClean="0"/>
              <a:t>The most important part in the chessboard is the center. </a:t>
            </a:r>
          </a:p>
          <a:p>
            <a:r>
              <a:rPr lang="en-US" sz="2400" dirty="0" smtClean="0"/>
              <a:t>Pieces placed in the center attack more squares than those positioned on the sides of the board. </a:t>
            </a:r>
          </a:p>
          <a:p>
            <a:pPr lvl="1"/>
            <a:r>
              <a:rPr lang="en-US" sz="2000" dirty="0" smtClean="0"/>
              <a:t>A knight placed in “d4” can effectively attack eight squares. </a:t>
            </a:r>
          </a:p>
          <a:p>
            <a:pPr lvl="1"/>
            <a:r>
              <a:rPr lang="en-US" sz="2000" dirty="0" smtClean="0"/>
              <a:t>They are c2, b3, b5, c6, e6, f5, f3, and e2. </a:t>
            </a:r>
          </a:p>
          <a:p>
            <a:pPr lvl="1"/>
            <a:r>
              <a:rPr lang="en-US" sz="2000" dirty="0" smtClean="0"/>
              <a:t>The same knight in h1 can attack only two squares – f2 and g3.</a:t>
            </a:r>
          </a:p>
          <a:p>
            <a:r>
              <a:rPr lang="en-US" sz="2400" dirty="0" smtClean="0"/>
              <a:t>If you do not control or possess a fair share of the center, then it might be difficult to maneuver pieces from one side of the board to the other side of the board.</a:t>
            </a:r>
          </a:p>
          <a:p>
            <a:endParaRPr lang="en-US" sz="24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pPr marL="914400" lvl="1" indent="-457200"/>
            <a:r>
              <a:rPr lang="en-US" sz="3200" dirty="0" smtClean="0"/>
              <a:t>Quick Development</a:t>
            </a:r>
          </a:p>
        </p:txBody>
      </p:sp>
      <p:sp>
        <p:nvSpPr>
          <p:cNvPr id="6" name="Content Placeholder 5"/>
          <p:cNvSpPr>
            <a:spLocks noGrp="1"/>
          </p:cNvSpPr>
          <p:nvPr>
            <p:ph idx="1"/>
          </p:nvPr>
        </p:nvSpPr>
        <p:spPr/>
        <p:txBody>
          <a:bodyPr/>
          <a:lstStyle/>
          <a:p>
            <a:r>
              <a:rPr lang="en-US" sz="2400" dirty="0" smtClean="0"/>
              <a:t>The second important part of Classical Opening Principles is Quick Development. </a:t>
            </a:r>
          </a:p>
          <a:p>
            <a:r>
              <a:rPr lang="en-US" sz="2400" dirty="0" smtClean="0"/>
              <a:t>You might know that pawns are of the lowest cadre. </a:t>
            </a:r>
          </a:p>
          <a:p>
            <a:r>
              <a:rPr lang="en-US" sz="2400" dirty="0" smtClean="0"/>
              <a:t>The minor pieces such as bishops and knights are the next cadre. </a:t>
            </a:r>
          </a:p>
          <a:p>
            <a:r>
              <a:rPr lang="en-US" sz="2400" dirty="0" smtClean="0"/>
              <a:t>The Queen and the rooks are the major pieces in the chessboard.</a:t>
            </a:r>
          </a:p>
          <a:p>
            <a:r>
              <a:rPr lang="en-US" sz="2400" dirty="0" smtClean="0"/>
              <a:t>The ultimate superior is the King.</a:t>
            </a:r>
            <a:endParaRPr lang="en-US" sz="24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Quick Development</a:t>
            </a:r>
            <a:endParaRPr lang="en-US" sz="3200" dirty="0"/>
          </a:p>
        </p:txBody>
      </p:sp>
      <p:sp>
        <p:nvSpPr>
          <p:cNvPr id="6" name="Content Placeholder 5"/>
          <p:cNvSpPr>
            <a:spLocks noGrp="1"/>
          </p:cNvSpPr>
          <p:nvPr>
            <p:ph idx="1"/>
          </p:nvPr>
        </p:nvSpPr>
        <p:spPr>
          <a:xfrm>
            <a:off x="990600" y="1066800"/>
            <a:ext cx="7162800" cy="5059363"/>
          </a:xfrm>
        </p:spPr>
        <p:txBody>
          <a:bodyPr/>
          <a:lstStyle/>
          <a:p>
            <a:r>
              <a:rPr lang="en-US" sz="2400" dirty="0" smtClean="0"/>
              <a:t>According to classical principles, developing minor pieces is considered important before developing major pieces such as rooks and the queen. </a:t>
            </a:r>
          </a:p>
          <a:p>
            <a:r>
              <a:rPr lang="en-US" sz="2400" dirty="0" smtClean="0"/>
              <a:t>It should be ensured that pawn movements are restricted to the minimum. </a:t>
            </a:r>
          </a:p>
          <a:p>
            <a:r>
              <a:rPr lang="en-US" sz="2400" dirty="0" smtClean="0"/>
              <a:t>The knights can jump over other pieces in the board and as such, pawn movement is not necessary for developing the knights. </a:t>
            </a:r>
          </a:p>
          <a:p>
            <a:r>
              <a:rPr lang="en-US" sz="2400" dirty="0" smtClean="0"/>
              <a:t>If you open up the pawns in front of the King and the Queen, then the two bishops are opened up, and so are the Queen and the King.</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pPr marL="914400" lvl="1" indent="-457200"/>
            <a:r>
              <a:rPr lang="en-US" sz="3200" dirty="0" smtClean="0"/>
              <a:t>Early Castling</a:t>
            </a:r>
          </a:p>
        </p:txBody>
      </p:sp>
      <p:sp>
        <p:nvSpPr>
          <p:cNvPr id="6" name="Content Placeholder 5"/>
          <p:cNvSpPr>
            <a:spLocks noGrp="1"/>
          </p:cNvSpPr>
          <p:nvPr>
            <p:ph idx="1"/>
          </p:nvPr>
        </p:nvSpPr>
        <p:spPr/>
        <p:txBody>
          <a:bodyPr/>
          <a:lstStyle/>
          <a:p>
            <a:r>
              <a:rPr lang="en-US" dirty="0" smtClean="0"/>
              <a:t>Castling is one of the special moves in chess where the king is allowed to move two squares in a single move. </a:t>
            </a:r>
          </a:p>
          <a:p>
            <a:r>
              <a:rPr lang="en-US" dirty="0" smtClean="0"/>
              <a:t>In addition, two pieces are moved in a single move, the King and the Rook.</a:t>
            </a:r>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pPr marL="914400" lvl="1" indent="-457200"/>
            <a:r>
              <a:rPr lang="en-US" sz="3200" dirty="0" smtClean="0"/>
              <a:t>Early Castling</a:t>
            </a:r>
          </a:p>
        </p:txBody>
      </p:sp>
      <p:sp>
        <p:nvSpPr>
          <p:cNvPr id="6" name="Content Placeholder 5"/>
          <p:cNvSpPr>
            <a:spLocks noGrp="1"/>
          </p:cNvSpPr>
          <p:nvPr>
            <p:ph idx="1"/>
          </p:nvPr>
        </p:nvSpPr>
        <p:spPr>
          <a:xfrm>
            <a:off x="990600" y="1066800"/>
            <a:ext cx="7162800" cy="5059363"/>
          </a:xfrm>
        </p:spPr>
        <p:txBody>
          <a:bodyPr/>
          <a:lstStyle/>
          <a:p>
            <a:r>
              <a:rPr lang="en-US" sz="2300" dirty="0" smtClean="0"/>
              <a:t>The two rooks are in the two corners. </a:t>
            </a:r>
          </a:p>
          <a:p>
            <a:r>
              <a:rPr lang="en-US" sz="2300" dirty="0" smtClean="0"/>
              <a:t>In line with the concept of quick development, both the minor pieces such as bishops and knights can be moved out after the pawns in front of the queen and the king are opened. </a:t>
            </a:r>
          </a:p>
          <a:p>
            <a:r>
              <a:rPr lang="en-US" sz="2300" dirty="0" smtClean="0"/>
              <a:t>Now there will be no pieces in between the King and the Rook at the kingside, while queen will be there in the queenside. </a:t>
            </a:r>
          </a:p>
          <a:p>
            <a:r>
              <a:rPr lang="en-US" sz="2300" dirty="0" smtClean="0"/>
              <a:t>You can take up castling on the kingside, thereby opening up the rook to combine with the Queen and the other rook. </a:t>
            </a:r>
          </a:p>
          <a:p>
            <a:r>
              <a:rPr lang="en-US" sz="2300" dirty="0" smtClean="0"/>
              <a:t>In addition, the King in the first row will be guarded by the Queen and two rooks.</a:t>
            </a:r>
            <a:endParaRPr lang="en-US" sz="23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pPr lvl="1"/>
            <a:r>
              <a:rPr lang="en-US" sz="3200" dirty="0" smtClean="0"/>
              <a:t>Knights before Bishops </a:t>
            </a:r>
            <a:endParaRPr lang="en-US" sz="3200" dirty="0"/>
          </a:p>
        </p:txBody>
      </p:sp>
      <p:sp>
        <p:nvSpPr>
          <p:cNvPr id="6" name="Content Placeholder 5"/>
          <p:cNvSpPr>
            <a:spLocks noGrp="1"/>
          </p:cNvSpPr>
          <p:nvPr>
            <p:ph idx="1"/>
          </p:nvPr>
        </p:nvSpPr>
        <p:spPr/>
        <p:txBody>
          <a:bodyPr/>
          <a:lstStyle/>
          <a:p>
            <a:r>
              <a:rPr lang="en-US" sz="2400" dirty="0" smtClean="0"/>
              <a:t>Another part of the classical opening principles is to move the knights before the bishop. </a:t>
            </a:r>
          </a:p>
          <a:p>
            <a:r>
              <a:rPr lang="en-US" sz="2400" dirty="0" smtClean="0"/>
              <a:t>As already stated, the knights can be moved without waiting for the pawns to leave way, as they are capable of jumping over pieces lying in between the original square and the destination square of the knight. </a:t>
            </a:r>
          </a:p>
          <a:p>
            <a:r>
              <a:rPr lang="en-US" sz="2400" dirty="0" smtClean="0"/>
              <a:t>As such, it is suggested that knights are moved into the front before opening up the bishops.</a:t>
            </a:r>
            <a:endParaRPr lang="en-US" sz="24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The Four Rules of Castling </a:t>
            </a:r>
            <a:endParaRPr lang="en-US" sz="3200" dirty="0"/>
          </a:p>
        </p:txBody>
      </p:sp>
      <p:sp>
        <p:nvSpPr>
          <p:cNvPr id="6" name="Content Placeholder 5"/>
          <p:cNvSpPr>
            <a:spLocks noGrp="1"/>
          </p:cNvSpPr>
          <p:nvPr>
            <p:ph idx="1"/>
          </p:nvPr>
        </p:nvSpPr>
        <p:spPr/>
        <p:txBody>
          <a:bodyPr/>
          <a:lstStyle/>
          <a:p>
            <a:r>
              <a:rPr lang="en-US" sz="2400" dirty="0" smtClean="0"/>
              <a:t>Castling is only permissible if all of the following conditions hold:</a:t>
            </a:r>
          </a:p>
          <a:p>
            <a:pPr marL="914400" lvl="1" indent="-457200">
              <a:buFont typeface="+mj-lt"/>
              <a:buAutoNum type="arabicPeriod"/>
            </a:pPr>
            <a:r>
              <a:rPr lang="en-US" sz="2000" dirty="0" smtClean="0"/>
              <a:t>The king and rook involved in castling must not have previously moved;</a:t>
            </a:r>
          </a:p>
          <a:p>
            <a:pPr marL="914400" lvl="1" indent="-457200">
              <a:buFont typeface="+mj-lt"/>
              <a:buAutoNum type="arabicPeriod"/>
            </a:pPr>
            <a:r>
              <a:rPr lang="en-US" sz="2000" dirty="0" smtClean="0"/>
              <a:t>There must be no pieces between the king and the rook;</a:t>
            </a:r>
          </a:p>
          <a:p>
            <a:pPr marL="914400" lvl="1" indent="-457200">
              <a:buFont typeface="+mj-lt"/>
              <a:buAutoNum type="arabicPeriod"/>
            </a:pPr>
            <a:r>
              <a:rPr lang="en-US" sz="2000" dirty="0" smtClean="0"/>
              <a:t>The king may not currently be in check, nor may the king pass through or end up in a square that is under attack by an enemy piece (though the rook is permitted to be under attack and to pass over an attacked square);</a:t>
            </a:r>
          </a:p>
          <a:p>
            <a:pPr marL="914400" lvl="1" indent="-457200">
              <a:buFont typeface="+mj-lt"/>
              <a:buAutoNum type="arabicPeriod"/>
            </a:pPr>
            <a:r>
              <a:rPr lang="en-US" sz="2000" dirty="0" smtClean="0"/>
              <a:t>The king and the rook must be on the same rank. </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Scholar’s Mate </a:t>
            </a:r>
            <a:endParaRPr lang="en-US" sz="3200" dirty="0"/>
          </a:p>
        </p:txBody>
      </p:sp>
      <p:sp>
        <p:nvSpPr>
          <p:cNvPr id="6" name="Content Placeholder 5"/>
          <p:cNvSpPr>
            <a:spLocks noGrp="1"/>
          </p:cNvSpPr>
          <p:nvPr>
            <p:ph idx="1"/>
          </p:nvPr>
        </p:nvSpPr>
        <p:spPr>
          <a:xfrm>
            <a:off x="990600" y="1066800"/>
            <a:ext cx="4648200" cy="5059363"/>
          </a:xfrm>
        </p:spPr>
        <p:txBody>
          <a:bodyPr/>
          <a:lstStyle/>
          <a:p>
            <a:r>
              <a:rPr lang="en-US" sz="2400" b="1" dirty="0" smtClean="0"/>
              <a:t>Scholar's Mate</a:t>
            </a:r>
            <a:r>
              <a:rPr lang="en-US" sz="2400" dirty="0" smtClean="0"/>
              <a:t> is the checkmate achieved by the moves </a:t>
            </a:r>
            <a:r>
              <a:rPr lang="en-US" sz="2400" b="1" dirty="0" smtClean="0"/>
              <a:t>1. e4 e5 2. Qh5 Nc6 3. Bc4 Nf6 4. Qxf7++</a:t>
            </a:r>
            <a:r>
              <a:rPr lang="en-US" sz="2400" dirty="0" smtClean="0"/>
              <a:t>. </a:t>
            </a:r>
          </a:p>
          <a:p>
            <a:r>
              <a:rPr lang="en-US" sz="2400" dirty="0" smtClean="0"/>
              <a:t>The moves might be played in a different order or in slight variation, but the basic idea is the same—the queen and bishop combine in a simple mating attack on f7 (or f2 if Black is performing the mate).</a:t>
            </a:r>
          </a:p>
        </p:txBody>
      </p:sp>
      <p:sp>
        <p:nvSpPr>
          <p:cNvPr id="5" name="Slide Number Placeholder 4"/>
          <p:cNvSpPr>
            <a:spLocks noGrp="1"/>
          </p:cNvSpPr>
          <p:nvPr>
            <p:ph type="sldNum" sz="quarter" idx="11"/>
          </p:nvPr>
        </p:nvSpPr>
        <p:spPr/>
        <p:txBody>
          <a:bodyPr/>
          <a:lstStyle/>
          <a:p>
            <a:fld id="{9CFA1C66-7F35-4C2B-A149-4061A2BD3423}" type="slidenum">
              <a:rPr lang="en-US" smtClean="0"/>
              <a:pPr/>
              <a:t>59</a:t>
            </a:fld>
            <a:endParaRPr lang="en-US"/>
          </a:p>
        </p:txBody>
      </p:sp>
      <p:pic>
        <p:nvPicPr>
          <p:cNvPr id="20482" name="Picture 2"/>
          <p:cNvPicPr>
            <a:picLocks noChangeAspect="1" noChangeArrowheads="1"/>
          </p:cNvPicPr>
          <p:nvPr/>
        </p:nvPicPr>
        <p:blipFill>
          <a:blip r:embed="rId2" cstate="print"/>
          <a:srcRect/>
          <a:stretch>
            <a:fillRect/>
          </a:stretch>
        </p:blipFill>
        <p:spPr bwMode="auto">
          <a:xfrm>
            <a:off x="5587239" y="1066800"/>
            <a:ext cx="3278519" cy="3505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762000"/>
          </a:xfrm>
        </p:spPr>
        <p:txBody>
          <a:bodyPr/>
          <a:lstStyle/>
          <a:p>
            <a:r>
              <a:rPr lang="en-US" sz="3200" dirty="0" smtClean="0"/>
              <a:t>History of the Game of Chess</a:t>
            </a:r>
            <a:endParaRPr lang="en-US" sz="3200" dirty="0"/>
          </a:p>
        </p:txBody>
      </p:sp>
      <p:sp>
        <p:nvSpPr>
          <p:cNvPr id="3" name="Content Placeholder 2"/>
          <p:cNvSpPr>
            <a:spLocks noGrp="1"/>
          </p:cNvSpPr>
          <p:nvPr>
            <p:ph idx="1"/>
          </p:nvPr>
        </p:nvSpPr>
        <p:spPr/>
        <p:txBody>
          <a:bodyPr/>
          <a:lstStyle/>
          <a:p>
            <a:r>
              <a:rPr lang="en-US" sz="2400" dirty="0" smtClean="0"/>
              <a:t>The history of chess spans some 1500 years. </a:t>
            </a:r>
          </a:p>
          <a:p>
            <a:r>
              <a:rPr lang="en-US" sz="2400" dirty="0" smtClean="0"/>
              <a:t>The earliest predecessors of the game originated in India, before the 6th century AD. </a:t>
            </a:r>
          </a:p>
          <a:p>
            <a:r>
              <a:rPr lang="en-US" sz="2400" dirty="0" smtClean="0"/>
              <a:t>From India, the game spread to Persia. When the Arabs conquered Persia, chess was taken up by the Muslim world and subsequently spread to Southern Europe. </a:t>
            </a:r>
          </a:p>
          <a:p>
            <a:r>
              <a:rPr lang="en-US" sz="2400" dirty="0" smtClean="0"/>
              <a:t>In Europe, chess evolved into its current form in the 15th century. </a:t>
            </a:r>
          </a:p>
          <a:p>
            <a:endParaRPr lang="en-US"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Fool’s Mate </a:t>
            </a:r>
            <a:endParaRPr lang="en-US" sz="3200" dirty="0"/>
          </a:p>
        </p:txBody>
      </p:sp>
      <p:sp>
        <p:nvSpPr>
          <p:cNvPr id="6" name="Content Placeholder 5"/>
          <p:cNvSpPr>
            <a:spLocks noGrp="1"/>
          </p:cNvSpPr>
          <p:nvPr>
            <p:ph idx="1"/>
          </p:nvPr>
        </p:nvSpPr>
        <p:spPr>
          <a:xfrm>
            <a:off x="990600" y="1066800"/>
            <a:ext cx="4724400" cy="5059363"/>
          </a:xfrm>
        </p:spPr>
        <p:txBody>
          <a:bodyPr/>
          <a:lstStyle/>
          <a:p>
            <a:r>
              <a:rPr lang="en-US" sz="2400" b="1" dirty="0" smtClean="0"/>
              <a:t>Fool's Mate</a:t>
            </a:r>
            <a:r>
              <a:rPr lang="en-US" sz="2400" dirty="0" smtClean="0"/>
              <a:t> is the quickest possible checkmate in the game of chess. </a:t>
            </a:r>
          </a:p>
          <a:p>
            <a:r>
              <a:rPr lang="en-US" sz="2400" dirty="0" smtClean="0"/>
              <a:t>A prime example consists of the moves:</a:t>
            </a:r>
          </a:p>
          <a:p>
            <a:pPr lvl="1"/>
            <a:r>
              <a:rPr lang="en-US" sz="2000" b="1" dirty="0" smtClean="0"/>
              <a:t>1. f3 e5</a:t>
            </a:r>
            <a:endParaRPr lang="en-US" sz="2000" dirty="0" smtClean="0"/>
          </a:p>
          <a:p>
            <a:pPr lvl="1"/>
            <a:r>
              <a:rPr lang="en-US" sz="2000" b="1" dirty="0" smtClean="0"/>
              <a:t>2. g4 Qh4++</a:t>
            </a:r>
            <a:endParaRPr lang="en-US" sz="2000" dirty="0" smtClean="0"/>
          </a:p>
          <a:p>
            <a:r>
              <a:rPr lang="en-US" sz="2400" dirty="0" smtClean="0"/>
              <a:t>The pattern can have slight variations – White might play f2-f4 instead of f2-f3 or move the g-pawn before the f-pawn, and Black might play e7-e6 instead of e7-e5.</a:t>
            </a:r>
            <a:endParaRPr lang="en-US" sz="24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60</a:t>
            </a:fld>
            <a:endParaRPr lang="en-US"/>
          </a:p>
        </p:txBody>
      </p:sp>
      <p:pic>
        <p:nvPicPr>
          <p:cNvPr id="21506" name="Picture 2"/>
          <p:cNvPicPr>
            <a:picLocks noChangeAspect="1" noChangeArrowheads="1"/>
          </p:cNvPicPr>
          <p:nvPr/>
        </p:nvPicPr>
        <p:blipFill>
          <a:blip r:embed="rId2" cstate="print"/>
          <a:srcRect/>
          <a:stretch>
            <a:fillRect/>
          </a:stretch>
        </p:blipFill>
        <p:spPr bwMode="auto">
          <a:xfrm>
            <a:off x="5562600" y="1066800"/>
            <a:ext cx="3276600" cy="350397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Draws in Chess</a:t>
            </a:r>
            <a:endParaRPr lang="en-US" sz="3200" dirty="0"/>
          </a:p>
        </p:txBody>
      </p:sp>
      <p:sp>
        <p:nvSpPr>
          <p:cNvPr id="6" name="Content Placeholder 5"/>
          <p:cNvSpPr>
            <a:spLocks noGrp="1"/>
          </p:cNvSpPr>
          <p:nvPr>
            <p:ph sz="half" idx="1"/>
          </p:nvPr>
        </p:nvSpPr>
        <p:spPr>
          <a:xfrm>
            <a:off x="990600" y="1066801"/>
            <a:ext cx="5638800" cy="2438399"/>
          </a:xfrm>
        </p:spPr>
        <p:txBody>
          <a:bodyPr/>
          <a:lstStyle/>
          <a:p>
            <a:r>
              <a:rPr lang="en-US" sz="2300" dirty="0" smtClean="0"/>
              <a:t>The game ends in a draw if any of these conditions occur:</a:t>
            </a:r>
          </a:p>
          <a:p>
            <a:pPr lvl="1"/>
            <a:r>
              <a:rPr lang="en-US" sz="1900" dirty="0" smtClean="0"/>
              <a:t>The game is automatically a draw if the player to move is not in check but has no legal move. This situation is called a stalemate. An example of such a position is shown in the diagram to the right.</a:t>
            </a:r>
          </a:p>
          <a:p>
            <a:pPr lvl="1"/>
            <a:endParaRPr lang="en-US" sz="1800" dirty="0" smtClean="0"/>
          </a:p>
          <a:p>
            <a:endParaRPr lang="en-US" dirty="0"/>
          </a:p>
        </p:txBody>
      </p:sp>
      <p:sp>
        <p:nvSpPr>
          <p:cNvPr id="7" name="Content Placeholder 6"/>
          <p:cNvSpPr>
            <a:spLocks noGrp="1"/>
          </p:cNvSpPr>
          <p:nvPr>
            <p:ph sz="half" idx="2"/>
          </p:nvPr>
        </p:nvSpPr>
        <p:spPr>
          <a:xfrm>
            <a:off x="990600" y="3276600"/>
            <a:ext cx="7162800" cy="2849563"/>
          </a:xfrm>
        </p:spPr>
        <p:txBody>
          <a:bodyPr/>
          <a:lstStyle/>
          <a:p>
            <a:pPr lvl="1"/>
            <a:r>
              <a:rPr lang="en-US" sz="1900" dirty="0" smtClean="0"/>
              <a:t>The game is immediately drawn when there is no possibility of checkmate for either side with any series of legal moves. This draw is often due to </a:t>
            </a:r>
            <a:r>
              <a:rPr lang="en-US" sz="1900" i="1" dirty="0" smtClean="0"/>
              <a:t>insufficient material</a:t>
            </a:r>
            <a:r>
              <a:rPr lang="en-US" sz="1900" dirty="0" smtClean="0"/>
              <a:t>, including the endgames: </a:t>
            </a:r>
          </a:p>
          <a:p>
            <a:pPr lvl="2"/>
            <a:r>
              <a:rPr lang="en-US" sz="1800" dirty="0" smtClean="0"/>
              <a:t>king against king;</a:t>
            </a:r>
          </a:p>
          <a:p>
            <a:pPr lvl="2"/>
            <a:r>
              <a:rPr lang="en-US" sz="1800" dirty="0" smtClean="0"/>
              <a:t>king against king and bishop;</a:t>
            </a:r>
          </a:p>
          <a:p>
            <a:pPr lvl="2"/>
            <a:r>
              <a:rPr lang="en-US" sz="1800" dirty="0" smtClean="0"/>
              <a:t>king against king and knight;</a:t>
            </a:r>
          </a:p>
          <a:p>
            <a:pPr lvl="2"/>
            <a:r>
              <a:rPr lang="en-US" sz="1800" dirty="0" smtClean="0"/>
              <a:t>king and bishop against king and bishop, with both bishops on diagonals of the same color.</a:t>
            </a:r>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61</a:t>
            </a:fld>
            <a:endParaRPr lang="en-US"/>
          </a:p>
        </p:txBody>
      </p:sp>
      <p:pic>
        <p:nvPicPr>
          <p:cNvPr id="54276" name="Picture 4" descr="http://www.chesskids.me.uk/kids/draw1.gif"/>
          <p:cNvPicPr>
            <a:picLocks noChangeAspect="1" noChangeArrowheads="1"/>
          </p:cNvPicPr>
          <p:nvPr/>
        </p:nvPicPr>
        <p:blipFill>
          <a:blip r:embed="rId2" cstate="print"/>
          <a:srcRect/>
          <a:stretch>
            <a:fillRect/>
          </a:stretch>
        </p:blipFill>
        <p:spPr bwMode="auto">
          <a:xfrm>
            <a:off x="6553200" y="1066800"/>
            <a:ext cx="2286000" cy="2286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Draws in Chess</a:t>
            </a:r>
            <a:endParaRPr lang="en-US" sz="3200" dirty="0"/>
          </a:p>
        </p:txBody>
      </p:sp>
      <p:sp>
        <p:nvSpPr>
          <p:cNvPr id="6" name="Content Placeholder 5"/>
          <p:cNvSpPr>
            <a:spLocks noGrp="1"/>
          </p:cNvSpPr>
          <p:nvPr>
            <p:ph idx="1"/>
          </p:nvPr>
        </p:nvSpPr>
        <p:spPr>
          <a:xfrm>
            <a:off x="990600" y="1066800"/>
            <a:ext cx="7162800" cy="5059363"/>
          </a:xfrm>
        </p:spPr>
        <p:txBody>
          <a:bodyPr/>
          <a:lstStyle/>
          <a:p>
            <a:r>
              <a:rPr lang="en-US" sz="2400" dirty="0" smtClean="0"/>
              <a:t>The game ends in a draw if any of these conditions occur:</a:t>
            </a:r>
          </a:p>
          <a:p>
            <a:pPr lvl="1"/>
            <a:r>
              <a:rPr lang="en-US" sz="2000" dirty="0" smtClean="0"/>
              <a:t>Both players agree to a draw after one of the players makes such an offer.</a:t>
            </a:r>
          </a:p>
          <a:p>
            <a:pPr lvl="1"/>
            <a:r>
              <a:rPr lang="en-US" sz="2000" dirty="0" smtClean="0"/>
              <a:t>The player having the move may claim a draw by declaring that one of the following conditions exists, or by declaring an intention to make a move which will bring about one of these conditions:</a:t>
            </a:r>
          </a:p>
          <a:p>
            <a:pPr lvl="2"/>
            <a:r>
              <a:rPr lang="en-US" sz="1800" dirty="0" smtClean="0"/>
              <a:t>Fifty-move rule: There has been no capture or pawn move in the last fifty moves by each player.</a:t>
            </a:r>
          </a:p>
          <a:p>
            <a:pPr lvl="2"/>
            <a:r>
              <a:rPr lang="en-US" sz="1800" dirty="0" smtClean="0"/>
              <a:t>Threefold repetition: The same board position has occurred three times with the same player to move and all pieces having the same rights to move, including the right to castle or capture </a:t>
            </a:r>
            <a:r>
              <a:rPr lang="en-US" sz="1800" i="1" dirty="0" smtClean="0"/>
              <a:t>en passant</a:t>
            </a:r>
            <a:r>
              <a:rPr lang="en-US" sz="1800" dirty="0" smtClean="0"/>
              <a:t>.</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400800" cy="762000"/>
          </a:xfrm>
        </p:spPr>
        <p:txBody>
          <a:bodyPr/>
          <a:lstStyle/>
          <a:p>
            <a:pPr algn="l"/>
            <a:r>
              <a:rPr lang="en-US" sz="4000" dirty="0" smtClean="0"/>
              <a:t>Requirement </a:t>
            </a:r>
            <a:r>
              <a:rPr lang="en-US" sz="4000" dirty="0" smtClean="0"/>
              <a:t>5</a:t>
            </a:r>
            <a:endParaRPr lang="en-US" sz="4000" dirty="0"/>
          </a:p>
        </p:txBody>
      </p:sp>
      <p:sp>
        <p:nvSpPr>
          <p:cNvPr id="3" name="Content Placeholder 2"/>
          <p:cNvSpPr>
            <a:spLocks noGrp="1"/>
          </p:cNvSpPr>
          <p:nvPr>
            <p:ph idx="1"/>
          </p:nvPr>
        </p:nvSpPr>
        <p:spPr/>
        <p:txBody>
          <a:bodyPr/>
          <a:lstStyle/>
          <a:p>
            <a:pPr marL="0" indent="0">
              <a:buNone/>
            </a:pPr>
            <a:r>
              <a:rPr lang="en-US" sz="2200" dirty="0"/>
              <a:t>Do the following: </a:t>
            </a:r>
          </a:p>
          <a:p>
            <a:pPr lvl="1">
              <a:buFont typeface="+mj-lt"/>
              <a:buAutoNum type="alphaLcPeriod"/>
            </a:pPr>
            <a:r>
              <a:rPr lang="en-US" sz="1800" dirty="0"/>
              <a:t>Explain four of the following elements of chess strategy: exploiting weaknesses, force, king safety, pawn structure, space, tempo, time. </a:t>
            </a:r>
          </a:p>
          <a:p>
            <a:pPr lvl="1">
              <a:buFont typeface="+mj-lt"/>
              <a:buAutoNum type="alphaLcPeriod"/>
            </a:pPr>
            <a:r>
              <a:rPr lang="en-US" sz="1800" dirty="0"/>
              <a:t>Explain any five of these chess tactics: clearance sacrifice, decoy, discovered attack, double attack, fork, interposing, overloading, overprotecting, pin, remove the defender, skewer, </a:t>
            </a:r>
            <a:r>
              <a:rPr lang="en-US" sz="1800" dirty="0" err="1"/>
              <a:t>zwischenzug</a:t>
            </a:r>
            <a:r>
              <a:rPr lang="en-US" sz="1800" dirty="0"/>
              <a:t>. </a:t>
            </a:r>
          </a:p>
          <a:p>
            <a:pPr lvl="1">
              <a:buFont typeface="+mj-lt"/>
              <a:buAutoNum type="alphaLcPeriod"/>
            </a:pPr>
            <a:r>
              <a:rPr lang="en-US" sz="1800" dirty="0"/>
              <a:t>Set up a chessboard with the white king on </a:t>
            </a:r>
            <a:r>
              <a:rPr lang="en-US" sz="1800" i="1" dirty="0"/>
              <a:t>e1</a:t>
            </a:r>
            <a:r>
              <a:rPr lang="en-US" sz="1800" dirty="0"/>
              <a:t>, the white rooks on </a:t>
            </a:r>
            <a:r>
              <a:rPr lang="en-US" sz="1800" i="1" dirty="0"/>
              <a:t>a1</a:t>
            </a:r>
            <a:r>
              <a:rPr lang="en-US" sz="1800" dirty="0"/>
              <a:t> and </a:t>
            </a:r>
            <a:r>
              <a:rPr lang="en-US" sz="1800" i="1" dirty="0"/>
              <a:t>h1</a:t>
            </a:r>
            <a:r>
              <a:rPr lang="en-US" sz="1800" dirty="0"/>
              <a:t>, and the black king on </a:t>
            </a:r>
            <a:r>
              <a:rPr lang="en-US" sz="1800" i="1" dirty="0"/>
              <a:t>e5</a:t>
            </a:r>
            <a:r>
              <a:rPr lang="en-US" sz="1800" dirty="0"/>
              <a:t>. With White to move first, demonstrate how to force checkmate on the black king. </a:t>
            </a:r>
          </a:p>
          <a:p>
            <a:pPr lvl="1">
              <a:buFont typeface="+mj-lt"/>
              <a:buAutoNum type="alphaLcPeriod"/>
            </a:pPr>
            <a:r>
              <a:rPr lang="en-US" sz="1800" dirty="0"/>
              <a:t>Set up and solve five direct-mate problems provided by your merit badge counselor. </a:t>
            </a:r>
          </a:p>
          <a:p>
            <a:endParaRPr lang="en-US"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63</a:t>
            </a:fld>
            <a:endParaRPr lang="en-US"/>
          </a:p>
        </p:txBody>
      </p:sp>
      <p:pic>
        <p:nvPicPr>
          <p:cNvPr id="6"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04800" y="228599"/>
            <a:ext cx="762000" cy="768713"/>
          </a:xfrm>
          <a:prstGeom prst="rect">
            <a:avLst/>
          </a:prstGeom>
          <a:noFill/>
          <a:ln w="9525">
            <a:noFill/>
            <a:miter lim="800000"/>
            <a:headEnd/>
            <a:tailEnd/>
          </a:ln>
        </p:spPr>
      </p:pic>
    </p:spTree>
    <p:extLst>
      <p:ext uri="{BB962C8B-B14F-4D97-AF65-F5344CB8AC3E}">
        <p14:creationId xmlns:p14="http://schemas.microsoft.com/office/powerpoint/2010/main" val="25911607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Exploiting Weaknesses</a:t>
            </a:r>
            <a:endParaRPr lang="en-US" sz="3200" dirty="0"/>
          </a:p>
        </p:txBody>
      </p:sp>
      <p:sp>
        <p:nvSpPr>
          <p:cNvPr id="6" name="Content Placeholder 5"/>
          <p:cNvSpPr>
            <a:spLocks noGrp="1"/>
          </p:cNvSpPr>
          <p:nvPr>
            <p:ph idx="1"/>
          </p:nvPr>
        </p:nvSpPr>
        <p:spPr>
          <a:xfrm>
            <a:off x="1143000" y="1066800"/>
            <a:ext cx="6858000" cy="5059363"/>
          </a:xfrm>
        </p:spPr>
        <p:txBody>
          <a:bodyPr/>
          <a:lstStyle/>
          <a:p>
            <a:r>
              <a:rPr lang="en-US" sz="2300" dirty="0" smtClean="0"/>
              <a:t>Chess requires that we look for weaknesses in our opponent‘s positions while keeping ourselves out of weak positions. </a:t>
            </a:r>
          </a:p>
          <a:p>
            <a:r>
              <a:rPr lang="en-US" sz="2300" dirty="0" smtClean="0"/>
              <a:t>As always, the game remains a balance of attacking and defending. </a:t>
            </a:r>
          </a:p>
          <a:p>
            <a:r>
              <a:rPr lang="en-US" sz="2300" dirty="0" smtClean="0"/>
              <a:t>A weakness is simply a flaw in a position that we can exploit. </a:t>
            </a:r>
          </a:p>
          <a:p>
            <a:r>
              <a:rPr lang="en-US" sz="2300" dirty="0" smtClean="0"/>
              <a:t>These weaknesses can be anything from an open line to poor piece placement to overworked pieces. </a:t>
            </a:r>
          </a:p>
          <a:p>
            <a:r>
              <a:rPr lang="en-US" sz="2300" dirty="0" smtClean="0"/>
              <a:t>Depending on what stage we are at in the game we will see different weaknesses in our opponent.</a:t>
            </a:r>
            <a:endParaRPr lang="en-US" sz="23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Force</a:t>
            </a:r>
            <a:endParaRPr lang="en-US" sz="3200" dirty="0"/>
          </a:p>
        </p:txBody>
      </p:sp>
      <p:sp>
        <p:nvSpPr>
          <p:cNvPr id="6" name="Content Placeholder 5"/>
          <p:cNvSpPr>
            <a:spLocks noGrp="1"/>
          </p:cNvSpPr>
          <p:nvPr>
            <p:ph idx="1"/>
          </p:nvPr>
        </p:nvSpPr>
        <p:spPr/>
        <p:txBody>
          <a:bodyPr/>
          <a:lstStyle/>
          <a:p>
            <a:r>
              <a:rPr lang="en-US" dirty="0" smtClean="0"/>
              <a:t>A recurring aim of chess strategy is to force your opponent to choose between a bad scenario and a downright unpleasant one.</a:t>
            </a:r>
          </a:p>
          <a:p>
            <a:pPr lvl="1"/>
            <a:r>
              <a:rPr lang="en-US" dirty="0" smtClean="0"/>
              <a:t>i.e. having to choose between saving a queen or rook or forcing your opponent to move out of check and sacrificing a piece as a result.)</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King Safety</a:t>
            </a:r>
            <a:endParaRPr lang="en-US" sz="3200" dirty="0"/>
          </a:p>
        </p:txBody>
      </p:sp>
      <p:sp>
        <p:nvSpPr>
          <p:cNvPr id="6" name="Content Placeholder 5"/>
          <p:cNvSpPr>
            <a:spLocks noGrp="1"/>
          </p:cNvSpPr>
          <p:nvPr>
            <p:ph idx="1"/>
          </p:nvPr>
        </p:nvSpPr>
        <p:spPr>
          <a:xfrm>
            <a:off x="990600" y="1066800"/>
            <a:ext cx="7162800" cy="5059363"/>
          </a:xfrm>
        </p:spPr>
        <p:txBody>
          <a:bodyPr/>
          <a:lstStyle/>
          <a:p>
            <a:r>
              <a:rPr lang="en-US" sz="2400" dirty="0" smtClean="0"/>
              <a:t>An unsafe king is generally the greatest weakness a position can have. </a:t>
            </a:r>
          </a:p>
          <a:p>
            <a:r>
              <a:rPr lang="en-US" sz="2400" dirty="0" smtClean="0"/>
              <a:t>Typical elements that weaken the king’s safety are:</a:t>
            </a:r>
          </a:p>
          <a:p>
            <a:pPr lvl="1"/>
            <a:r>
              <a:rPr lang="en-US" sz="2000" dirty="0" smtClean="0"/>
              <a:t>Any weakness or absence in the </a:t>
            </a:r>
            <a:r>
              <a:rPr lang="en-US" sz="2000" i="1" dirty="0" smtClean="0"/>
              <a:t>pawn shield</a:t>
            </a:r>
            <a:r>
              <a:rPr lang="en-US" sz="2000" dirty="0" smtClean="0"/>
              <a:t> in front of the king.</a:t>
            </a:r>
          </a:p>
          <a:p>
            <a:pPr lvl="1"/>
            <a:r>
              <a:rPr lang="en-US" sz="2000" i="1" dirty="0" smtClean="0"/>
              <a:t>Fewer defenders</a:t>
            </a:r>
            <a:r>
              <a:rPr lang="en-US" sz="2000" dirty="0" smtClean="0"/>
              <a:t> than opposing attackers in the area near the king.</a:t>
            </a:r>
          </a:p>
          <a:p>
            <a:pPr lvl="1"/>
            <a:r>
              <a:rPr lang="en-US" sz="2000" dirty="0" smtClean="0"/>
              <a:t>Lack of </a:t>
            </a:r>
            <a:r>
              <a:rPr lang="en-US" sz="2000" i="1" dirty="0" smtClean="0"/>
              <a:t>center control</a:t>
            </a:r>
            <a:r>
              <a:rPr lang="en-US" sz="2000" dirty="0" smtClean="0"/>
              <a:t> gives attacking pieces easier access towards the unsafe king.</a:t>
            </a:r>
          </a:p>
          <a:p>
            <a:pPr lvl="1"/>
            <a:r>
              <a:rPr lang="en-US" sz="2000" dirty="0" smtClean="0"/>
              <a:t>A king that delayed castling for too long (unless the center is blocked).</a:t>
            </a:r>
            <a:endParaRPr lang="en-US" sz="20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Pawn Structure</a:t>
            </a:r>
            <a:endParaRPr lang="en-US" sz="3200" dirty="0"/>
          </a:p>
        </p:txBody>
      </p:sp>
      <p:sp>
        <p:nvSpPr>
          <p:cNvPr id="6" name="Content Placeholder 5"/>
          <p:cNvSpPr>
            <a:spLocks noGrp="1"/>
          </p:cNvSpPr>
          <p:nvPr>
            <p:ph idx="1"/>
          </p:nvPr>
        </p:nvSpPr>
        <p:spPr>
          <a:xfrm>
            <a:off x="990600" y="1219200"/>
            <a:ext cx="7162800" cy="4906963"/>
          </a:xfrm>
        </p:spPr>
        <p:txBody>
          <a:bodyPr/>
          <a:lstStyle/>
          <a:p>
            <a:r>
              <a:rPr lang="en-US" sz="2400" dirty="0" smtClean="0"/>
              <a:t>The quality of the pawn structure can usually be judged by these factors:</a:t>
            </a:r>
          </a:p>
          <a:p>
            <a:pPr lvl="1"/>
            <a:r>
              <a:rPr lang="en-US" sz="2000" dirty="0" smtClean="0"/>
              <a:t>How it supports and affects the mobility of the pieces,</a:t>
            </a:r>
          </a:p>
          <a:p>
            <a:pPr lvl="1"/>
            <a:r>
              <a:rPr lang="en-US" sz="2000" dirty="0" smtClean="0"/>
              <a:t>How dynamic it is (how easily it can change),</a:t>
            </a:r>
          </a:p>
          <a:p>
            <a:pPr lvl="1"/>
            <a:r>
              <a:rPr lang="en-US" sz="2000" dirty="0" smtClean="0"/>
              <a:t>The presence of weaknesses like some isolated pawns and</a:t>
            </a:r>
          </a:p>
          <a:p>
            <a:pPr lvl="1"/>
            <a:r>
              <a:rPr lang="en-US" sz="2000" dirty="0" smtClean="0"/>
              <a:t>The squares which have been permanently weakened by pawn moves.</a:t>
            </a:r>
          </a:p>
          <a:p>
            <a:r>
              <a:rPr lang="en-US" sz="2400" dirty="0" smtClean="0"/>
              <a:t>If possible, weaknesses in the pawn structure should be fixed before they become permanent. </a:t>
            </a:r>
          </a:p>
          <a:p>
            <a:r>
              <a:rPr lang="en-US" sz="2400" dirty="0" smtClean="0"/>
              <a:t>However, a weakness in the pawn structure is only relevant if the opponent can attack them.</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Space</a:t>
            </a:r>
            <a:endParaRPr lang="en-US" sz="3200" dirty="0"/>
          </a:p>
        </p:txBody>
      </p:sp>
      <p:sp>
        <p:nvSpPr>
          <p:cNvPr id="6" name="Content Placeholder 5"/>
          <p:cNvSpPr>
            <a:spLocks noGrp="1"/>
          </p:cNvSpPr>
          <p:nvPr>
            <p:ph idx="1"/>
          </p:nvPr>
        </p:nvSpPr>
        <p:spPr/>
        <p:txBody>
          <a:bodyPr/>
          <a:lstStyle/>
          <a:p>
            <a:r>
              <a:rPr lang="en-US" sz="2400" dirty="0" smtClean="0"/>
              <a:t>Space advantage refers to one side controlling more squares</a:t>
            </a:r>
            <a:r>
              <a:rPr lang="en-US" sz="2400" i="1" dirty="0" smtClean="0"/>
              <a:t> </a:t>
            </a:r>
            <a:r>
              <a:rPr lang="en-US" sz="2400" dirty="0" smtClean="0"/>
              <a:t>of the board than the other side. </a:t>
            </a:r>
          </a:p>
          <a:p>
            <a:r>
              <a:rPr lang="en-US" sz="2400" dirty="0" smtClean="0"/>
              <a:t>Since this extra space will naturally increase the mobility and flexibility of your pieces – their quality will increase. </a:t>
            </a:r>
          </a:p>
          <a:p>
            <a:r>
              <a:rPr lang="en-US" sz="2400" dirty="0" smtClean="0"/>
              <a:t>It follows that the space advantage is one of the most important chess strategic advantages you should play for.</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Tempo</a:t>
            </a:r>
            <a:endParaRPr lang="en-US" sz="3200" dirty="0"/>
          </a:p>
        </p:txBody>
      </p:sp>
      <p:sp>
        <p:nvSpPr>
          <p:cNvPr id="6" name="Content Placeholder 5"/>
          <p:cNvSpPr>
            <a:spLocks noGrp="1"/>
          </p:cNvSpPr>
          <p:nvPr>
            <p:ph idx="1"/>
          </p:nvPr>
        </p:nvSpPr>
        <p:spPr/>
        <p:txBody>
          <a:bodyPr/>
          <a:lstStyle/>
          <a:p>
            <a:r>
              <a:rPr lang="en-US" sz="2400" dirty="0" smtClean="0"/>
              <a:t>Tempo refers to a "turn" or single move. </a:t>
            </a:r>
          </a:p>
          <a:p>
            <a:r>
              <a:rPr lang="en-US" sz="2400" dirty="0" smtClean="0"/>
              <a:t>When a player achieves a desired result in one fewer move, he "gains a tempo" and conversely when he takes one more move than necessary he "loses a tempo". </a:t>
            </a:r>
          </a:p>
          <a:p>
            <a:r>
              <a:rPr lang="en-US" sz="2400" dirty="0" smtClean="0"/>
              <a:t>Similarly, when one forces his opponent to make moves not according to the initial plan, one "gains tempo" because the opponent wastes moves.</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History of the Game of Chess</a:t>
            </a:r>
            <a:endParaRPr lang="en-US" sz="3200" dirty="0"/>
          </a:p>
        </p:txBody>
      </p:sp>
      <p:sp>
        <p:nvSpPr>
          <p:cNvPr id="3" name="Content Placeholder 2"/>
          <p:cNvSpPr>
            <a:spLocks noGrp="1"/>
          </p:cNvSpPr>
          <p:nvPr>
            <p:ph idx="1"/>
          </p:nvPr>
        </p:nvSpPr>
        <p:spPr>
          <a:xfrm>
            <a:off x="990600" y="1066800"/>
            <a:ext cx="7162800" cy="5059363"/>
          </a:xfrm>
        </p:spPr>
        <p:txBody>
          <a:bodyPr/>
          <a:lstStyle/>
          <a:p>
            <a:r>
              <a:rPr lang="en-US" sz="2400" dirty="0" smtClean="0"/>
              <a:t>The game, as played during the early Middle Ages, was slow, with many games lasting for days. </a:t>
            </a:r>
          </a:p>
          <a:p>
            <a:r>
              <a:rPr lang="en-US" sz="2400" dirty="0" smtClean="0"/>
              <a:t>Some variations in rules began to change the shape of the game by 1300 AD. </a:t>
            </a:r>
          </a:p>
          <a:p>
            <a:pPr lvl="1"/>
            <a:r>
              <a:rPr lang="en-US" sz="2000" dirty="0" smtClean="0"/>
              <a:t>A notable, but initially unpopular, change was the ability of the pawn to move two places in the first move instead of one. </a:t>
            </a:r>
          </a:p>
          <a:p>
            <a:r>
              <a:rPr lang="en-US" sz="2400" dirty="0" smtClean="0"/>
              <a:t>The queen and bishop remained relatively weak until between 1475 AD and 1500 AD, in either Spain, Portugal, France or Italy, the queen's and bishop's modern moves started and spread, making chess close to its modern form.</a:t>
            </a:r>
          </a:p>
          <a:p>
            <a:endParaRPr lang="en-US" sz="2400" dirty="0" smtClean="0"/>
          </a:p>
          <a:p>
            <a:endParaRPr lang="en-US" sz="2400" dirty="0" smtClean="0"/>
          </a:p>
          <a:p>
            <a:endParaRPr lang="en-US"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Timing</a:t>
            </a:r>
            <a:endParaRPr lang="en-US" sz="3200" dirty="0"/>
          </a:p>
        </p:txBody>
      </p:sp>
      <p:sp>
        <p:nvSpPr>
          <p:cNvPr id="6" name="Content Placeholder 5"/>
          <p:cNvSpPr>
            <a:spLocks noGrp="1"/>
          </p:cNvSpPr>
          <p:nvPr>
            <p:ph idx="1"/>
          </p:nvPr>
        </p:nvSpPr>
        <p:spPr>
          <a:xfrm>
            <a:off x="990600" y="1066800"/>
            <a:ext cx="7162800" cy="5059363"/>
          </a:xfrm>
        </p:spPr>
        <p:txBody>
          <a:bodyPr/>
          <a:lstStyle/>
          <a:p>
            <a:r>
              <a:rPr lang="en-US" sz="2400" dirty="0" smtClean="0"/>
              <a:t>Tournament games are played under time constraints, called time controls, using a game clock. </a:t>
            </a:r>
          </a:p>
          <a:p>
            <a:r>
              <a:rPr lang="en-US" sz="2400" dirty="0" smtClean="0"/>
              <a:t>Each player must make his moves within the time control or forfeit the game. </a:t>
            </a:r>
          </a:p>
          <a:p>
            <a:r>
              <a:rPr lang="en-US" sz="2400" dirty="0" smtClean="0"/>
              <a:t>There are different types of time controls. </a:t>
            </a:r>
          </a:p>
          <a:p>
            <a:pPr lvl="1"/>
            <a:r>
              <a:rPr lang="en-US" sz="2000" dirty="0" smtClean="0"/>
              <a:t>In some cases each player will have a certain amount of time to make a certain number of moves. </a:t>
            </a:r>
          </a:p>
          <a:p>
            <a:pPr lvl="1"/>
            <a:r>
              <a:rPr lang="en-US" sz="2000" dirty="0" smtClean="0"/>
              <a:t>In other cases each player will have a limited amount of time to make all of his moves. </a:t>
            </a:r>
          </a:p>
          <a:p>
            <a:endParaRPr lang="en-US" sz="23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Chess Tactics</a:t>
            </a:r>
            <a:endParaRPr lang="en-US" sz="3200" dirty="0"/>
          </a:p>
        </p:txBody>
      </p:sp>
      <p:sp>
        <p:nvSpPr>
          <p:cNvPr id="6" name="Content Placeholder 5"/>
          <p:cNvSpPr>
            <a:spLocks noGrp="1"/>
          </p:cNvSpPr>
          <p:nvPr>
            <p:ph idx="1"/>
          </p:nvPr>
        </p:nvSpPr>
        <p:spPr/>
        <p:txBody>
          <a:bodyPr/>
          <a:lstStyle/>
          <a:p>
            <a:r>
              <a:rPr lang="en-US" sz="2400" b="1" dirty="0" smtClean="0"/>
              <a:t>Clearance sacrifice</a:t>
            </a:r>
            <a:r>
              <a:rPr lang="en-US" sz="2400" dirty="0" smtClean="0"/>
              <a:t> occurs when the attacker deliberately sacrifices material in order to “clear the way” for one of his pieces. </a:t>
            </a:r>
          </a:p>
          <a:p>
            <a:r>
              <a:rPr lang="en-US" sz="2400" dirty="0" smtClean="0"/>
              <a:t>This can mean freeing a diagonal, a file, a rank, or a square so that a piece can make use of it for attacking purposes.</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Chess Tactics</a:t>
            </a:r>
            <a:endParaRPr lang="en-US" sz="3200" dirty="0"/>
          </a:p>
        </p:txBody>
      </p:sp>
      <p:sp>
        <p:nvSpPr>
          <p:cNvPr id="6" name="Content Placeholder 5"/>
          <p:cNvSpPr>
            <a:spLocks noGrp="1"/>
          </p:cNvSpPr>
          <p:nvPr>
            <p:ph idx="1"/>
          </p:nvPr>
        </p:nvSpPr>
        <p:spPr/>
        <p:txBody>
          <a:bodyPr/>
          <a:lstStyle/>
          <a:p>
            <a:r>
              <a:rPr lang="en-US" sz="2400" b="1" dirty="0" smtClean="0"/>
              <a:t>Decoy</a:t>
            </a:r>
            <a:r>
              <a:rPr lang="en-US" sz="2400" dirty="0" smtClean="0"/>
              <a:t> is a chess tactic where an important piece, usually the King or Queen of the opponent, is forced to move to some specific position where it can be subjected to a mating or capturing attack. </a:t>
            </a:r>
          </a:p>
          <a:p>
            <a:r>
              <a:rPr lang="en-US" sz="2400" dirty="0" smtClean="0"/>
              <a:t>This tactic is also commonly associated with a sacrifice.</a:t>
            </a:r>
            <a:endParaRPr lang="en-US" sz="24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Chess Tactics</a:t>
            </a:r>
            <a:endParaRPr lang="en-US" sz="3200" dirty="0"/>
          </a:p>
        </p:txBody>
      </p:sp>
      <p:sp>
        <p:nvSpPr>
          <p:cNvPr id="6" name="Content Placeholder 5"/>
          <p:cNvSpPr>
            <a:spLocks noGrp="1"/>
          </p:cNvSpPr>
          <p:nvPr>
            <p:ph idx="1"/>
          </p:nvPr>
        </p:nvSpPr>
        <p:spPr/>
        <p:txBody>
          <a:bodyPr/>
          <a:lstStyle/>
          <a:p>
            <a:r>
              <a:rPr lang="en-US" sz="2400" b="1" dirty="0" smtClean="0"/>
              <a:t>Discovered attack</a:t>
            </a:r>
            <a:r>
              <a:rPr lang="en-US" sz="2400" dirty="0" smtClean="0"/>
              <a:t> is a move which allows an attack by another piece. </a:t>
            </a:r>
          </a:p>
          <a:p>
            <a:r>
              <a:rPr lang="en-US" sz="2400" dirty="0" smtClean="0"/>
              <a:t>A piece is moved away so as to allow the attack of a friendly bishop, rook or queen on an enemy piece.</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Chess Tactics</a:t>
            </a:r>
            <a:endParaRPr lang="en-US" sz="3200" dirty="0"/>
          </a:p>
        </p:txBody>
      </p:sp>
      <p:sp>
        <p:nvSpPr>
          <p:cNvPr id="6" name="Content Placeholder 5"/>
          <p:cNvSpPr>
            <a:spLocks noGrp="1"/>
          </p:cNvSpPr>
          <p:nvPr>
            <p:ph idx="1"/>
          </p:nvPr>
        </p:nvSpPr>
        <p:spPr/>
        <p:txBody>
          <a:bodyPr/>
          <a:lstStyle/>
          <a:p>
            <a:r>
              <a:rPr lang="en-US" sz="2400" b="1" dirty="0" smtClean="0"/>
              <a:t>Double attack </a:t>
            </a:r>
            <a:r>
              <a:rPr lang="en-US" sz="2400" dirty="0" smtClean="0"/>
              <a:t>is two attacks made with one move: </a:t>
            </a:r>
          </a:p>
          <a:p>
            <a:pPr lvl="1"/>
            <a:r>
              <a:rPr lang="en-US" sz="2000" dirty="0" smtClean="0"/>
              <a:t>These attacks may be made by the same piece (in which case it is a </a:t>
            </a:r>
            <a:r>
              <a:rPr lang="en-US" sz="2000" i="1" dirty="0" smtClean="0"/>
              <a:t>fork</a:t>
            </a:r>
            <a:r>
              <a:rPr lang="en-US" sz="2000" dirty="0" smtClean="0"/>
              <a:t>); </a:t>
            </a:r>
          </a:p>
          <a:p>
            <a:pPr lvl="1"/>
            <a:r>
              <a:rPr lang="en-US" sz="2000" dirty="0" smtClean="0"/>
              <a:t>or by different pieces (a situation which may arise via a discovered attack in which the moved piece also makes a threat). </a:t>
            </a:r>
          </a:p>
          <a:p>
            <a:r>
              <a:rPr lang="en-US" sz="2400" dirty="0" smtClean="0"/>
              <a:t>The attacks may directly threaten opposing pieces, or may be threats of another kind: </a:t>
            </a:r>
          </a:p>
          <a:p>
            <a:pPr lvl="1"/>
            <a:r>
              <a:rPr lang="en-US" sz="2000" dirty="0" smtClean="0"/>
              <a:t>For instance, to capture the queen and deliver checkmate.</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Chess Tactics</a:t>
            </a:r>
            <a:endParaRPr lang="en-US" sz="3200" dirty="0"/>
          </a:p>
        </p:txBody>
      </p:sp>
      <p:sp>
        <p:nvSpPr>
          <p:cNvPr id="6" name="Content Placeholder 5"/>
          <p:cNvSpPr>
            <a:spLocks noGrp="1"/>
          </p:cNvSpPr>
          <p:nvPr>
            <p:ph idx="1"/>
          </p:nvPr>
        </p:nvSpPr>
        <p:spPr/>
        <p:txBody>
          <a:bodyPr/>
          <a:lstStyle/>
          <a:p>
            <a:r>
              <a:rPr lang="en-US" sz="2400" b="1" dirty="0" smtClean="0"/>
              <a:t>Fork</a:t>
            </a:r>
            <a:r>
              <a:rPr lang="en-US" sz="2400" dirty="0" smtClean="0"/>
              <a:t> is a tactic that uses a single piece to attack multiple pieces at the same time. The attacker usually hopes to gain material by capturing one of the opponent's pieces. The defender often finds himself in a difficult position in which he cannot counter all threats. The attacking piece is known as the </a:t>
            </a:r>
            <a:r>
              <a:rPr lang="en-US" sz="2400" i="1" dirty="0" smtClean="0"/>
              <a:t>forking</a:t>
            </a:r>
            <a:r>
              <a:rPr lang="en-US" sz="2400" dirty="0" smtClean="0"/>
              <a:t> piece. Conversely, the pieces that the forking piece is attacking are said to be </a:t>
            </a:r>
            <a:r>
              <a:rPr lang="en-US" sz="2400" i="1" dirty="0" smtClean="0"/>
              <a:t>forked</a:t>
            </a:r>
            <a:r>
              <a:rPr lang="en-US" sz="2400" dirty="0" smtClean="0"/>
              <a:t>.</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Chess Tactics</a:t>
            </a:r>
            <a:endParaRPr lang="en-US" sz="3200" dirty="0"/>
          </a:p>
        </p:txBody>
      </p:sp>
      <p:sp>
        <p:nvSpPr>
          <p:cNvPr id="6" name="Content Placeholder 5"/>
          <p:cNvSpPr>
            <a:spLocks noGrp="1"/>
          </p:cNvSpPr>
          <p:nvPr>
            <p:ph idx="1"/>
          </p:nvPr>
        </p:nvSpPr>
        <p:spPr/>
        <p:txBody>
          <a:bodyPr/>
          <a:lstStyle/>
          <a:p>
            <a:r>
              <a:rPr lang="en-US" sz="2400" b="1" dirty="0" smtClean="0"/>
              <a:t>Interference</a:t>
            </a:r>
            <a:r>
              <a:rPr lang="en-US" sz="2400" dirty="0" smtClean="0"/>
              <a:t> occurs when the line between an attacked piece and its defender is interrupted by sacrificially interposing a piece.</a:t>
            </a:r>
            <a:endParaRPr lang="en-US" sz="24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Chess Tactics</a:t>
            </a:r>
            <a:endParaRPr lang="en-US" sz="3200" dirty="0"/>
          </a:p>
        </p:txBody>
      </p:sp>
      <p:sp>
        <p:nvSpPr>
          <p:cNvPr id="6" name="Content Placeholder 5"/>
          <p:cNvSpPr>
            <a:spLocks noGrp="1"/>
          </p:cNvSpPr>
          <p:nvPr>
            <p:ph idx="1"/>
          </p:nvPr>
        </p:nvSpPr>
        <p:spPr/>
        <p:txBody>
          <a:bodyPr/>
          <a:lstStyle/>
          <a:p>
            <a:r>
              <a:rPr lang="en-US" sz="2400" b="1" dirty="0" smtClean="0"/>
              <a:t>Overloading</a:t>
            </a:r>
            <a:r>
              <a:rPr lang="en-US" sz="2400" dirty="0" smtClean="0"/>
              <a:t> is a chess tactic in which a defensive piece is given an additional defensive assignment which it cannot complete without abandoning its original defensive assignment.</a:t>
            </a:r>
            <a:endParaRPr lang="en-US" sz="24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Chess Tactics</a:t>
            </a:r>
            <a:endParaRPr lang="en-US" sz="3200" dirty="0"/>
          </a:p>
        </p:txBody>
      </p:sp>
      <p:sp>
        <p:nvSpPr>
          <p:cNvPr id="6" name="Content Placeholder 5"/>
          <p:cNvSpPr>
            <a:spLocks noGrp="1"/>
          </p:cNvSpPr>
          <p:nvPr>
            <p:ph idx="1"/>
          </p:nvPr>
        </p:nvSpPr>
        <p:spPr/>
        <p:txBody>
          <a:bodyPr/>
          <a:lstStyle/>
          <a:p>
            <a:r>
              <a:rPr lang="en-US" sz="2400" b="1" dirty="0" smtClean="0"/>
              <a:t>Overprotection</a:t>
            </a:r>
            <a:r>
              <a:rPr lang="en-US" sz="2400" dirty="0" smtClean="0"/>
              <a:t> in chess is the strategy of protecting a pawn or specific square of the chessboard more than is immediately necessary. </a:t>
            </a:r>
          </a:p>
          <a:p>
            <a:r>
              <a:rPr lang="en-US" sz="2400" dirty="0" smtClean="0"/>
              <a:t>This serves to dissuade the opponent from attacking that specific point and provides greater freedom of movement for the pieces protecting that square.</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Chess Tactics</a:t>
            </a:r>
            <a:endParaRPr lang="en-US" sz="3200" dirty="0"/>
          </a:p>
        </p:txBody>
      </p:sp>
      <p:sp>
        <p:nvSpPr>
          <p:cNvPr id="6" name="Content Placeholder 5"/>
          <p:cNvSpPr>
            <a:spLocks noGrp="1"/>
          </p:cNvSpPr>
          <p:nvPr>
            <p:ph idx="1"/>
          </p:nvPr>
        </p:nvSpPr>
        <p:spPr/>
        <p:txBody>
          <a:bodyPr/>
          <a:lstStyle/>
          <a:p>
            <a:r>
              <a:rPr lang="en-US" sz="2400" b="1" dirty="0" smtClean="0"/>
              <a:t>Pinning</a:t>
            </a:r>
            <a:r>
              <a:rPr lang="en-US" sz="2400" dirty="0" smtClean="0"/>
              <a:t> is when a piece cannot move (either legally or advisedly) because doing so would expose a valuable piece, usually the king or queen, to attack. </a:t>
            </a:r>
          </a:p>
          <a:p>
            <a:r>
              <a:rPr lang="en-US" sz="2400" dirty="0" smtClean="0"/>
              <a:t>Pins against the king are called </a:t>
            </a:r>
            <a:r>
              <a:rPr lang="en-US" sz="2400" i="1" dirty="0" smtClean="0"/>
              <a:t>absolute</a:t>
            </a:r>
            <a:r>
              <a:rPr lang="en-US" sz="2400" dirty="0" smtClean="0"/>
              <a:t> because it is then illegal to move the pinned piece.</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In Europe some of the pieces gradually got new names and/or moves:</a:t>
            </a:r>
          </a:p>
          <a:p>
            <a:pPr lvl="1"/>
            <a:r>
              <a:rPr lang="en-US" sz="2000" dirty="0" err="1" smtClean="0"/>
              <a:t>Fers</a:t>
            </a:r>
            <a:r>
              <a:rPr lang="en-US" sz="2000" dirty="0" smtClean="0"/>
              <a:t>: "queen", because it starts beside the King.</a:t>
            </a:r>
          </a:p>
          <a:p>
            <a:pPr lvl="1"/>
            <a:r>
              <a:rPr lang="en-US" sz="2000" dirty="0" err="1" smtClean="0"/>
              <a:t>Aufin</a:t>
            </a:r>
            <a:r>
              <a:rPr lang="en-US" sz="2000" dirty="0" smtClean="0"/>
              <a:t>: "bishop", because its two points looked like a bishop's </a:t>
            </a:r>
            <a:r>
              <a:rPr lang="en-US" sz="2000" dirty="0" err="1" smtClean="0"/>
              <a:t>mitre</a:t>
            </a:r>
            <a:r>
              <a:rPr lang="en-US" sz="2000" dirty="0" smtClean="0"/>
              <a:t>.</a:t>
            </a:r>
            <a:endParaRPr lang="en-US" sz="2400" dirty="0" smtClean="0"/>
          </a:p>
          <a:p>
            <a:pPr lvl="1"/>
            <a:r>
              <a:rPr lang="en-US" sz="2000" dirty="0" smtClean="0"/>
              <a:t>Pawn moving two squares in its first move. This led to the en passant rule: a pawn placed so that it could have captured the enemy pawn if it had moved one square forward was allowed to capture it on the passed square. </a:t>
            </a:r>
          </a:p>
          <a:p>
            <a:pPr lvl="1"/>
            <a:r>
              <a:rPr lang="en-US" sz="2000" dirty="0" smtClean="0"/>
              <a:t>King jumping once, to make it quicker to put the king safe in a corner. (This eventually led to castling.)</a:t>
            </a:r>
          </a:p>
          <a:p>
            <a:endParaRPr lang="en-US" sz="2400" dirty="0" smtClean="0"/>
          </a:p>
          <a:p>
            <a:pPr lvl="1"/>
            <a:endParaRPr lang="en-US" sz="2000" dirty="0" smtClean="0"/>
          </a:p>
          <a:p>
            <a:endParaRPr lang="en-US" dirty="0"/>
          </a:p>
        </p:txBody>
      </p:sp>
      <p:sp>
        <p:nvSpPr>
          <p:cNvPr id="4" name="Title 1"/>
          <p:cNvSpPr>
            <a:spLocks noGrp="1"/>
          </p:cNvSpPr>
          <p:nvPr>
            <p:ph type="title"/>
          </p:nvPr>
        </p:nvSpPr>
        <p:spPr>
          <a:xfrm>
            <a:off x="304800" y="228600"/>
            <a:ext cx="8534400" cy="762000"/>
          </a:xfrm>
        </p:spPr>
        <p:txBody>
          <a:bodyPr/>
          <a:lstStyle/>
          <a:p>
            <a:r>
              <a:rPr lang="en-US" sz="3200" dirty="0" smtClean="0"/>
              <a:t>History of the Game of Chess</a:t>
            </a:r>
            <a:endParaRPr lang="en-US" sz="32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Chess Tactics</a:t>
            </a:r>
            <a:endParaRPr lang="en-US" sz="3200" dirty="0"/>
          </a:p>
        </p:txBody>
      </p:sp>
      <p:sp>
        <p:nvSpPr>
          <p:cNvPr id="6" name="Content Placeholder 5"/>
          <p:cNvSpPr>
            <a:spLocks noGrp="1"/>
          </p:cNvSpPr>
          <p:nvPr>
            <p:ph idx="1"/>
          </p:nvPr>
        </p:nvSpPr>
        <p:spPr/>
        <p:txBody>
          <a:bodyPr/>
          <a:lstStyle/>
          <a:p>
            <a:r>
              <a:rPr lang="en-US" sz="2400" b="1" dirty="0" smtClean="0"/>
              <a:t>Skewer </a:t>
            </a:r>
            <a:r>
              <a:rPr lang="en-US" sz="2400" dirty="0" smtClean="0"/>
              <a:t>An attack to a valuable piece, compelling it to move to avoid capture and thus exposing a less valuable piece which can then be taken.</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Chess Tactics</a:t>
            </a:r>
            <a:endParaRPr lang="en-US" sz="3200" dirty="0"/>
          </a:p>
        </p:txBody>
      </p:sp>
      <p:sp>
        <p:nvSpPr>
          <p:cNvPr id="6" name="Content Placeholder 5"/>
          <p:cNvSpPr>
            <a:spLocks noGrp="1"/>
          </p:cNvSpPr>
          <p:nvPr>
            <p:ph idx="1"/>
          </p:nvPr>
        </p:nvSpPr>
        <p:spPr>
          <a:xfrm>
            <a:off x="1143000" y="1219200"/>
            <a:ext cx="6858000" cy="4906963"/>
          </a:xfrm>
        </p:spPr>
        <p:txBody>
          <a:bodyPr/>
          <a:lstStyle/>
          <a:p>
            <a:r>
              <a:rPr lang="en-US" sz="2000" b="1" dirty="0" err="1" smtClean="0"/>
              <a:t>Zwischenzug</a:t>
            </a:r>
            <a:r>
              <a:rPr lang="en-US" sz="2000" dirty="0" smtClean="0"/>
              <a:t> means intermediate move. </a:t>
            </a:r>
          </a:p>
          <a:p>
            <a:r>
              <a:rPr lang="en-US" sz="2000" dirty="0" smtClean="0"/>
              <a:t>Picture your opponent making a move that directly threatens one of your pieces. </a:t>
            </a:r>
          </a:p>
          <a:p>
            <a:r>
              <a:rPr lang="en-US" sz="2000" dirty="0" smtClean="0"/>
              <a:t>After you opponent has done this you are able to follow up with the </a:t>
            </a:r>
            <a:r>
              <a:rPr lang="en-US" sz="2000" dirty="0" err="1" smtClean="0"/>
              <a:t>Zwischenzug</a:t>
            </a:r>
            <a:r>
              <a:rPr lang="en-US" sz="2000" dirty="0" smtClean="0"/>
              <a:t> tactic. </a:t>
            </a:r>
          </a:p>
          <a:p>
            <a:r>
              <a:rPr lang="en-US" sz="2000" dirty="0" smtClean="0"/>
              <a:t>When this tactic is used in the game of chess you will make a move that poses an even more devastating threat, instead of countering a direct threat, which the opponent expected you to do. </a:t>
            </a:r>
          </a:p>
          <a:p>
            <a:r>
              <a:rPr lang="en-US" sz="2000" dirty="0" smtClean="0"/>
              <a:t>Often the move that you made will be a direct attack against the opponent’s queen or the king. </a:t>
            </a:r>
          </a:p>
          <a:p>
            <a:r>
              <a:rPr lang="en-US" sz="2000" dirty="0" smtClean="0"/>
              <a:t>The opponent is forced to counter that threat against his or her queen or king first and this will ideally change the situation to his or her disadvantage.</a:t>
            </a:r>
          </a:p>
          <a:p>
            <a:endParaRPr lang="en-US"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Demonstrate how to Force Checkmate</a:t>
            </a:r>
            <a:endParaRPr lang="en-US" sz="3200" dirty="0"/>
          </a:p>
        </p:txBody>
      </p:sp>
      <p:sp>
        <p:nvSpPr>
          <p:cNvPr id="6" name="Content Placeholder 5"/>
          <p:cNvSpPr>
            <a:spLocks noGrp="1"/>
          </p:cNvSpPr>
          <p:nvPr>
            <p:ph idx="1"/>
          </p:nvPr>
        </p:nvSpPr>
        <p:spPr>
          <a:xfrm>
            <a:off x="990600" y="1066800"/>
            <a:ext cx="2286000" cy="5059363"/>
          </a:xfrm>
        </p:spPr>
        <p:txBody>
          <a:bodyPr/>
          <a:lstStyle/>
          <a:p>
            <a:r>
              <a:rPr lang="en-US" sz="2300" dirty="0" smtClean="0"/>
              <a:t>White king on e1, white rooks on a1 and h1, and the black king on e5. </a:t>
            </a:r>
          </a:p>
          <a:p>
            <a:r>
              <a:rPr lang="en-US" sz="2300" dirty="0" smtClean="0"/>
              <a:t>With White to move first, demonstrate how to force checkmate on the black king.</a:t>
            </a:r>
            <a:endParaRPr lang="en-US" sz="23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82</a:t>
            </a:fld>
            <a:endParaRPr lang="en-US"/>
          </a:p>
        </p:txBody>
      </p:sp>
      <p:pic>
        <p:nvPicPr>
          <p:cNvPr id="7" name="Content Placeholder 6" descr="Requirement 5c diagram.png"/>
          <p:cNvPicPr>
            <a:picLocks noChangeAspect="1"/>
          </p:cNvPicPr>
          <p:nvPr/>
        </p:nvPicPr>
        <p:blipFill>
          <a:blip r:embed="rId2" cstate="print"/>
          <a:srcRect/>
          <a:stretch>
            <a:fillRect/>
          </a:stretch>
        </p:blipFill>
        <p:spPr bwMode="auto">
          <a:xfrm>
            <a:off x="3258039" y="1066800"/>
            <a:ext cx="4925523" cy="5029200"/>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Demonstrate how to Force Checkmate</a:t>
            </a:r>
            <a:endParaRPr lang="en-US" sz="3200" dirty="0"/>
          </a:p>
        </p:txBody>
      </p:sp>
      <p:sp>
        <p:nvSpPr>
          <p:cNvPr id="6" name="Content Placeholder 5"/>
          <p:cNvSpPr>
            <a:spLocks noGrp="1"/>
          </p:cNvSpPr>
          <p:nvPr>
            <p:ph idx="1"/>
          </p:nvPr>
        </p:nvSpPr>
        <p:spPr>
          <a:xfrm>
            <a:off x="990600" y="1371600"/>
            <a:ext cx="3352800" cy="4754563"/>
          </a:xfrm>
        </p:spPr>
        <p:txBody>
          <a:bodyPr/>
          <a:lstStyle/>
          <a:p>
            <a:pPr marL="514350" indent="-514350">
              <a:buFontTx/>
              <a:buAutoNum type="arabicPeriod"/>
            </a:pPr>
            <a:r>
              <a:rPr lang="en-US" sz="2400" dirty="0" smtClean="0"/>
              <a:t>Rh4 Kf5</a:t>
            </a:r>
          </a:p>
          <a:p>
            <a:pPr marL="514350" indent="-514350">
              <a:buFontTx/>
              <a:buAutoNum type="arabicPeriod"/>
            </a:pPr>
            <a:r>
              <a:rPr lang="en-US" sz="2400" dirty="0" smtClean="0"/>
              <a:t>Ra5+ Kg6</a:t>
            </a:r>
          </a:p>
          <a:p>
            <a:pPr marL="514350" indent="-514350">
              <a:buFontTx/>
              <a:buAutoNum type="arabicPeriod"/>
            </a:pPr>
            <a:r>
              <a:rPr lang="en-US" sz="2400" dirty="0" smtClean="0"/>
              <a:t>Rb4 Kf6</a:t>
            </a:r>
          </a:p>
          <a:p>
            <a:pPr marL="514350" indent="-514350">
              <a:buFontTx/>
              <a:buAutoNum type="arabicPeriod"/>
            </a:pPr>
            <a:r>
              <a:rPr lang="en-US" sz="2400" dirty="0" smtClean="0"/>
              <a:t>Rb6+ Ke7</a:t>
            </a:r>
          </a:p>
          <a:p>
            <a:pPr marL="514350" indent="-514350">
              <a:buFontTx/>
              <a:buAutoNum type="arabicPeriod"/>
            </a:pPr>
            <a:r>
              <a:rPr lang="en-US" sz="2400" dirty="0" smtClean="0"/>
              <a:t>Ra7 Kd8</a:t>
            </a:r>
          </a:p>
          <a:p>
            <a:pPr marL="514350" indent="-514350">
              <a:buFontTx/>
              <a:buAutoNum type="arabicPeriod"/>
            </a:pPr>
            <a:r>
              <a:rPr lang="en-US" sz="2400" dirty="0" smtClean="0"/>
              <a:t>Rb8++</a:t>
            </a:r>
            <a:endParaRPr lang="en-US" sz="2400" dirty="0"/>
          </a:p>
        </p:txBody>
      </p:sp>
      <p:sp>
        <p:nvSpPr>
          <p:cNvPr id="5" name="Slide Number Placeholder 4"/>
          <p:cNvSpPr>
            <a:spLocks noGrp="1"/>
          </p:cNvSpPr>
          <p:nvPr>
            <p:ph type="sldNum" sz="quarter" idx="11"/>
          </p:nvPr>
        </p:nvSpPr>
        <p:spPr/>
        <p:txBody>
          <a:bodyPr/>
          <a:lstStyle/>
          <a:p>
            <a:fld id="{9CFA1C66-7F35-4C2B-A149-4061A2BD3423}" type="slidenum">
              <a:rPr lang="en-US" smtClean="0"/>
              <a:pPr/>
              <a:t>83</a:t>
            </a:fld>
            <a:endParaRPr lang="en-US"/>
          </a:p>
        </p:txBody>
      </p:sp>
      <p:pic>
        <p:nvPicPr>
          <p:cNvPr id="7" name="Content Placeholder 6" descr="Requirement 5c diagram.png"/>
          <p:cNvPicPr>
            <a:picLocks noChangeAspect="1"/>
          </p:cNvPicPr>
          <p:nvPr/>
        </p:nvPicPr>
        <p:blipFill>
          <a:blip r:embed="rId2" cstate="print"/>
          <a:srcRect/>
          <a:stretch>
            <a:fillRect/>
          </a:stretch>
        </p:blipFill>
        <p:spPr bwMode="auto">
          <a:xfrm>
            <a:off x="3276600" y="1066800"/>
            <a:ext cx="4925522" cy="5029200"/>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200" dirty="0" smtClean="0"/>
              <a:t>Mate in 1</a:t>
            </a:r>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1026FDAC-39FD-4DEE-8517-E2591226F0EF}" type="slidenum">
              <a:rPr lang="en-US" smtClean="0"/>
              <a:pPr>
                <a:defRPr/>
              </a:pPr>
              <a:t>84</a:t>
            </a:fld>
            <a:endParaRPr lang="en-US"/>
          </a:p>
        </p:txBody>
      </p:sp>
      <p:sp>
        <p:nvSpPr>
          <p:cNvPr id="8" name="Content Placeholder 7"/>
          <p:cNvSpPr>
            <a:spLocks noGrp="1"/>
          </p:cNvSpPr>
          <p:nvPr>
            <p:ph idx="1"/>
          </p:nvPr>
        </p:nvSpPr>
        <p:spPr/>
        <p:txBody>
          <a:bodyPr/>
          <a:lstStyle/>
          <a:p>
            <a:pPr>
              <a:buNone/>
            </a:pPr>
            <a:r>
              <a:rPr lang="en-US" sz="2400" dirty="0" smtClean="0"/>
              <a:t>Problem #1</a:t>
            </a:r>
          </a:p>
          <a:p>
            <a:endParaRPr lang="en-US" dirty="0"/>
          </a:p>
        </p:txBody>
      </p:sp>
      <p:pic>
        <p:nvPicPr>
          <p:cNvPr id="9" name="Content Placeholder 6" descr="Mate in 1 - Polgar 211 - 1 Bf6#.png"/>
          <p:cNvPicPr>
            <a:picLocks noChangeAspect="1"/>
          </p:cNvPicPr>
          <p:nvPr/>
        </p:nvPicPr>
        <p:blipFill>
          <a:blip r:embed="rId2" cstate="print"/>
          <a:stretch>
            <a:fillRect/>
          </a:stretch>
        </p:blipFill>
        <p:spPr bwMode="auto">
          <a:xfrm>
            <a:off x="3235453" y="1066800"/>
            <a:ext cx="4939659" cy="5029200"/>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200" dirty="0" smtClean="0"/>
              <a:t>Mate in 1</a:t>
            </a:r>
          </a:p>
        </p:txBody>
      </p:sp>
      <p:sp>
        <p:nvSpPr>
          <p:cNvPr id="8" name="Content Placeholder 7"/>
          <p:cNvSpPr>
            <a:spLocks noGrp="1"/>
          </p:cNvSpPr>
          <p:nvPr>
            <p:ph idx="1"/>
          </p:nvPr>
        </p:nvSpPr>
        <p:spPr/>
        <p:txBody>
          <a:bodyPr/>
          <a:lstStyle/>
          <a:p>
            <a:pPr>
              <a:buNone/>
            </a:pPr>
            <a:r>
              <a:rPr lang="en-US" sz="2400" dirty="0" smtClean="0"/>
              <a:t>Problem #2</a:t>
            </a:r>
          </a:p>
          <a:p>
            <a:pPr>
              <a:buNone/>
            </a:pPr>
            <a:endParaRPr lang="en-US" sz="2400"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91DFB0E9-3779-45BF-ADDA-5E1DD9ECD1B4}" type="slidenum">
              <a:rPr lang="en-US" smtClean="0"/>
              <a:pPr>
                <a:defRPr/>
              </a:pPr>
              <a:t>85</a:t>
            </a:fld>
            <a:endParaRPr lang="en-US"/>
          </a:p>
        </p:txBody>
      </p:sp>
      <p:pic>
        <p:nvPicPr>
          <p:cNvPr id="9" name="Content Placeholder 6" descr="Mate in 1 - Polgar 240 - 1 cxb4#.png"/>
          <p:cNvPicPr>
            <a:picLocks noChangeAspect="1"/>
          </p:cNvPicPr>
          <p:nvPr/>
        </p:nvPicPr>
        <p:blipFill>
          <a:blip r:embed="rId2" cstate="print"/>
          <a:srcRect/>
          <a:stretch>
            <a:fillRect/>
          </a:stretch>
        </p:blipFill>
        <p:spPr bwMode="auto">
          <a:xfrm>
            <a:off x="3251246" y="1066800"/>
            <a:ext cx="4932318" cy="5029200"/>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200" dirty="0" smtClean="0"/>
              <a:t>Mate in 1</a:t>
            </a:r>
          </a:p>
        </p:txBody>
      </p:sp>
      <p:sp>
        <p:nvSpPr>
          <p:cNvPr id="8" name="Content Placeholder 7"/>
          <p:cNvSpPr>
            <a:spLocks noGrp="1"/>
          </p:cNvSpPr>
          <p:nvPr>
            <p:ph idx="1"/>
          </p:nvPr>
        </p:nvSpPr>
        <p:spPr/>
        <p:txBody>
          <a:bodyPr/>
          <a:lstStyle/>
          <a:p>
            <a:pPr>
              <a:buNone/>
            </a:pPr>
            <a:r>
              <a:rPr lang="en-US" sz="2400" dirty="0" smtClean="0"/>
              <a:t>Problem #3</a:t>
            </a:r>
          </a:p>
          <a:p>
            <a:pPr>
              <a:buNone/>
            </a:pPr>
            <a:endParaRPr lang="en-US" sz="2400"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06BB5F4C-8705-4FD4-BC61-6D891007AEB3}" type="slidenum">
              <a:rPr lang="en-US" smtClean="0"/>
              <a:pPr>
                <a:defRPr/>
              </a:pPr>
              <a:t>86</a:t>
            </a:fld>
            <a:endParaRPr lang="en-US"/>
          </a:p>
        </p:txBody>
      </p:sp>
      <p:pic>
        <p:nvPicPr>
          <p:cNvPr id="9" name="Content Placeholder 6" descr="Mate in 1 - Polgar 260 - 1 Qxb8#.png"/>
          <p:cNvPicPr>
            <a:picLocks noChangeAspect="1"/>
          </p:cNvPicPr>
          <p:nvPr/>
        </p:nvPicPr>
        <p:blipFill>
          <a:blip r:embed="rId2" cstate="print"/>
          <a:srcRect/>
          <a:stretch>
            <a:fillRect/>
          </a:stretch>
        </p:blipFill>
        <p:spPr bwMode="auto">
          <a:xfrm>
            <a:off x="3243182" y="1066801"/>
            <a:ext cx="4910218" cy="5029200"/>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3200" dirty="0" smtClean="0"/>
              <a:t>Mate in 1</a:t>
            </a:r>
          </a:p>
        </p:txBody>
      </p:sp>
      <p:sp>
        <p:nvSpPr>
          <p:cNvPr id="8" name="Content Placeholder 7"/>
          <p:cNvSpPr>
            <a:spLocks noGrp="1"/>
          </p:cNvSpPr>
          <p:nvPr>
            <p:ph idx="1"/>
          </p:nvPr>
        </p:nvSpPr>
        <p:spPr/>
        <p:txBody>
          <a:bodyPr/>
          <a:lstStyle/>
          <a:p>
            <a:pPr>
              <a:buNone/>
            </a:pPr>
            <a:r>
              <a:rPr lang="en-US" sz="2400" dirty="0" smtClean="0"/>
              <a:t>Problem #4</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235A2B63-A09F-444C-B083-EAEDECA89D33}" type="slidenum">
              <a:rPr lang="en-US" smtClean="0"/>
              <a:pPr>
                <a:defRPr/>
              </a:pPr>
              <a:t>87</a:t>
            </a:fld>
            <a:endParaRPr lang="en-US"/>
          </a:p>
        </p:txBody>
      </p:sp>
      <p:pic>
        <p:nvPicPr>
          <p:cNvPr id="9" name="Content Placeholder 6" descr="Mate in 1 - Polgar 261 - 1 d8=Q(R)#.png"/>
          <p:cNvPicPr>
            <a:picLocks noChangeAspect="1"/>
          </p:cNvPicPr>
          <p:nvPr/>
        </p:nvPicPr>
        <p:blipFill>
          <a:blip r:embed="rId2" cstate="print"/>
          <a:srcRect/>
          <a:stretch>
            <a:fillRect/>
          </a:stretch>
        </p:blipFill>
        <p:spPr bwMode="auto">
          <a:xfrm>
            <a:off x="3211514" y="1066800"/>
            <a:ext cx="4924424" cy="5029200"/>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3200" dirty="0" smtClean="0"/>
              <a:t>Mate in 1</a:t>
            </a:r>
          </a:p>
        </p:txBody>
      </p:sp>
      <p:sp>
        <p:nvSpPr>
          <p:cNvPr id="8" name="Content Placeholder 7"/>
          <p:cNvSpPr>
            <a:spLocks noGrp="1"/>
          </p:cNvSpPr>
          <p:nvPr>
            <p:ph idx="1"/>
          </p:nvPr>
        </p:nvSpPr>
        <p:spPr/>
        <p:txBody>
          <a:bodyPr/>
          <a:lstStyle/>
          <a:p>
            <a:pPr>
              <a:buNone/>
            </a:pPr>
            <a:r>
              <a:rPr lang="en-US" sz="2400" dirty="0" smtClean="0"/>
              <a:t>Problem #5</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3DD3708E-1DB7-4A17-B770-6A93E7BCF018}" type="slidenum">
              <a:rPr lang="en-US" smtClean="0"/>
              <a:pPr>
                <a:defRPr/>
              </a:pPr>
              <a:t>88</a:t>
            </a:fld>
            <a:endParaRPr lang="en-US"/>
          </a:p>
        </p:txBody>
      </p:sp>
      <p:pic>
        <p:nvPicPr>
          <p:cNvPr id="9" name="Content Placeholder 6" descr="Mate in 1 - Polgar 262 - 1 Bc7#.png"/>
          <p:cNvPicPr>
            <a:picLocks noChangeAspect="1"/>
          </p:cNvPicPr>
          <p:nvPr/>
        </p:nvPicPr>
        <p:blipFill>
          <a:blip r:embed="rId2" cstate="print"/>
          <a:srcRect/>
          <a:stretch>
            <a:fillRect/>
          </a:stretch>
        </p:blipFill>
        <p:spPr bwMode="auto">
          <a:xfrm>
            <a:off x="3212266" y="1066800"/>
            <a:ext cx="4917321" cy="5029200"/>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3200" dirty="0" smtClean="0"/>
              <a:t>Mate in 1</a:t>
            </a:r>
          </a:p>
        </p:txBody>
      </p:sp>
      <p:sp>
        <p:nvSpPr>
          <p:cNvPr id="8" name="Content Placeholder 7"/>
          <p:cNvSpPr>
            <a:spLocks noGrp="1"/>
          </p:cNvSpPr>
          <p:nvPr>
            <p:ph idx="1"/>
          </p:nvPr>
        </p:nvSpPr>
        <p:spPr/>
        <p:txBody>
          <a:bodyPr/>
          <a:lstStyle/>
          <a:p>
            <a:pPr>
              <a:buNone/>
            </a:pPr>
            <a:r>
              <a:rPr lang="en-US" sz="2400" dirty="0" smtClean="0"/>
              <a:t>Problem #6</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9BC5B57C-4C4C-4723-B195-EA524FD16F6D}" type="slidenum">
              <a:rPr lang="en-US" smtClean="0"/>
              <a:pPr>
                <a:defRPr/>
              </a:pPr>
              <a:t>89</a:t>
            </a:fld>
            <a:endParaRPr lang="en-US"/>
          </a:p>
        </p:txBody>
      </p:sp>
      <p:pic>
        <p:nvPicPr>
          <p:cNvPr id="9" name="Content Placeholder 6" descr="Mate in 1 - Polgar 272 - 1 Nf6#.png"/>
          <p:cNvPicPr>
            <a:picLocks noChangeAspect="1"/>
          </p:cNvPicPr>
          <p:nvPr/>
        </p:nvPicPr>
        <p:blipFill>
          <a:blip r:embed="rId2" cstate="print"/>
          <a:srcRect/>
          <a:stretch>
            <a:fillRect/>
          </a:stretch>
        </p:blipFill>
        <p:spPr bwMode="auto">
          <a:xfrm>
            <a:off x="3200400" y="1066800"/>
            <a:ext cx="4929187" cy="504133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lstStyle/>
          <a:p>
            <a:r>
              <a:rPr lang="en-US" sz="3200" dirty="0" smtClean="0"/>
              <a:t>History of the Game of Chess</a:t>
            </a:r>
            <a:endParaRPr lang="en-US" sz="3200" dirty="0"/>
          </a:p>
        </p:txBody>
      </p:sp>
      <p:sp>
        <p:nvSpPr>
          <p:cNvPr id="3" name="Content Placeholder 2"/>
          <p:cNvSpPr>
            <a:spLocks noGrp="1"/>
          </p:cNvSpPr>
          <p:nvPr>
            <p:ph idx="1"/>
          </p:nvPr>
        </p:nvSpPr>
        <p:spPr/>
        <p:txBody>
          <a:bodyPr/>
          <a:lstStyle/>
          <a:p>
            <a:r>
              <a:rPr lang="en-US" sz="2400" dirty="0" smtClean="0"/>
              <a:t>In the second half of the 19th century, modern chess tournament play began, and the first world Chess Championship was held in 1886. </a:t>
            </a:r>
          </a:p>
          <a:p>
            <a:r>
              <a:rPr lang="en-US" sz="2400" dirty="0" smtClean="0"/>
              <a:t>The 20th century saw great leaps forward in chess theory and the establishment of the World Chess Federation (FIDE). </a:t>
            </a:r>
          </a:p>
          <a:p>
            <a:r>
              <a:rPr lang="en-US" sz="2400" dirty="0" smtClean="0"/>
              <a:t>Developments in the 21st century include use of computers for analysis, which originated in the 1970s with the first programmed chess games on the market. </a:t>
            </a:r>
          </a:p>
          <a:p>
            <a:r>
              <a:rPr lang="en-US" sz="2400" dirty="0" smtClean="0"/>
              <a:t>Online gaming appeared in the mid 1990's.</a:t>
            </a:r>
          </a:p>
          <a:p>
            <a:endParaRPr lang="en-US" dirty="0"/>
          </a:p>
        </p:txBody>
      </p:sp>
      <p:sp>
        <p:nvSpPr>
          <p:cNvPr id="4" name="Slide Number Placeholder 3"/>
          <p:cNvSpPr>
            <a:spLocks noGrp="1"/>
          </p:cNvSpPr>
          <p:nvPr>
            <p:ph type="sldNum" sz="quarter" idx="11"/>
          </p:nvPr>
        </p:nvSpPr>
        <p:spPr/>
        <p:txBody>
          <a:bodyPr/>
          <a:lstStyle/>
          <a:p>
            <a:fld id="{9CFA1C66-7F35-4C2B-A149-4061A2BD3423}" type="slidenum">
              <a:rPr lang="en-US" smtClean="0"/>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200" dirty="0" smtClean="0"/>
              <a:t>Mate in 1</a:t>
            </a:r>
          </a:p>
        </p:txBody>
      </p:sp>
      <p:sp>
        <p:nvSpPr>
          <p:cNvPr id="8" name="Content Placeholder 7"/>
          <p:cNvSpPr>
            <a:spLocks noGrp="1"/>
          </p:cNvSpPr>
          <p:nvPr>
            <p:ph idx="1"/>
          </p:nvPr>
        </p:nvSpPr>
        <p:spPr/>
        <p:txBody>
          <a:bodyPr/>
          <a:lstStyle/>
          <a:p>
            <a:pPr>
              <a:buNone/>
            </a:pPr>
            <a:r>
              <a:rPr lang="en-US" sz="2400" dirty="0" smtClean="0"/>
              <a:t>Problem #7</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7918E7F6-CC59-4A93-9CD3-697997F3765B}" type="slidenum">
              <a:rPr lang="en-US" smtClean="0"/>
              <a:pPr>
                <a:defRPr/>
              </a:pPr>
              <a:t>90</a:t>
            </a:fld>
            <a:endParaRPr lang="en-US"/>
          </a:p>
        </p:txBody>
      </p:sp>
      <p:pic>
        <p:nvPicPr>
          <p:cNvPr id="9" name="Content Placeholder 6" descr="Mate in 1 - Polgar 273 - 1 c5#.png"/>
          <p:cNvPicPr>
            <a:picLocks noChangeAspect="1"/>
          </p:cNvPicPr>
          <p:nvPr/>
        </p:nvPicPr>
        <p:blipFill>
          <a:blip r:embed="rId2" cstate="print"/>
          <a:srcRect/>
          <a:stretch>
            <a:fillRect/>
          </a:stretch>
        </p:blipFill>
        <p:spPr bwMode="auto">
          <a:xfrm>
            <a:off x="3200400" y="1066800"/>
            <a:ext cx="4941887" cy="5039764"/>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3200" dirty="0" smtClean="0"/>
              <a:t>Mate in 1</a:t>
            </a:r>
          </a:p>
        </p:txBody>
      </p:sp>
      <p:sp>
        <p:nvSpPr>
          <p:cNvPr id="8" name="Content Placeholder 7"/>
          <p:cNvSpPr>
            <a:spLocks noGrp="1"/>
          </p:cNvSpPr>
          <p:nvPr>
            <p:ph idx="1"/>
          </p:nvPr>
        </p:nvSpPr>
        <p:spPr/>
        <p:txBody>
          <a:bodyPr/>
          <a:lstStyle/>
          <a:p>
            <a:pPr>
              <a:buNone/>
            </a:pPr>
            <a:r>
              <a:rPr lang="en-US" sz="2400" dirty="0" smtClean="0"/>
              <a:t>Problem #8</a:t>
            </a:r>
          </a:p>
          <a:p>
            <a:pPr>
              <a:buNone/>
            </a:pPr>
            <a:endParaRPr lang="en-US" sz="2400"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FB6133BC-E565-45CF-9E00-FC89420501BD}" type="slidenum">
              <a:rPr lang="en-US" smtClean="0"/>
              <a:pPr>
                <a:defRPr/>
              </a:pPr>
              <a:t>91</a:t>
            </a:fld>
            <a:endParaRPr lang="en-US"/>
          </a:p>
        </p:txBody>
      </p:sp>
      <p:pic>
        <p:nvPicPr>
          <p:cNvPr id="9" name="Content Placeholder 6" descr="Mate in 1 - Polgar 282 - 1 Rh8#.png"/>
          <p:cNvPicPr>
            <a:picLocks noChangeAspect="1"/>
          </p:cNvPicPr>
          <p:nvPr/>
        </p:nvPicPr>
        <p:blipFill>
          <a:blip r:embed="rId2" cstate="print"/>
          <a:srcRect/>
          <a:stretch>
            <a:fillRect/>
          </a:stretch>
        </p:blipFill>
        <p:spPr bwMode="auto">
          <a:xfrm>
            <a:off x="3200400" y="1066800"/>
            <a:ext cx="4916765" cy="5029200"/>
          </a:xfrm>
          <a:prstGeom prst="rect">
            <a:avLst/>
          </a:prstGeom>
          <a:noFill/>
          <a:ln w="9525">
            <a:noFill/>
            <a:miter lim="800000"/>
            <a:headEnd/>
            <a:tailEnd/>
          </a:ln>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200" dirty="0" smtClean="0"/>
              <a:t>Mate in 1</a:t>
            </a:r>
          </a:p>
        </p:txBody>
      </p:sp>
      <p:sp>
        <p:nvSpPr>
          <p:cNvPr id="8" name="Content Placeholder 7"/>
          <p:cNvSpPr>
            <a:spLocks noGrp="1"/>
          </p:cNvSpPr>
          <p:nvPr>
            <p:ph idx="1"/>
          </p:nvPr>
        </p:nvSpPr>
        <p:spPr/>
        <p:txBody>
          <a:bodyPr/>
          <a:lstStyle/>
          <a:p>
            <a:pPr>
              <a:buNone/>
            </a:pPr>
            <a:r>
              <a:rPr lang="en-US" sz="2400" dirty="0" smtClean="0"/>
              <a:t>Problem #9</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E4A0DD06-7A90-4F74-9670-EF045FA1619A}" type="slidenum">
              <a:rPr lang="en-US" smtClean="0"/>
              <a:pPr>
                <a:defRPr/>
              </a:pPr>
              <a:t>92</a:t>
            </a:fld>
            <a:endParaRPr lang="en-US"/>
          </a:p>
        </p:txBody>
      </p:sp>
      <p:pic>
        <p:nvPicPr>
          <p:cNvPr id="9" name="Content Placeholder 6" descr="Mate in 1 - Polgar 294 - 1 Ra5#.png"/>
          <p:cNvPicPr>
            <a:picLocks noChangeAspect="1"/>
          </p:cNvPicPr>
          <p:nvPr/>
        </p:nvPicPr>
        <p:blipFill>
          <a:blip r:embed="rId2" cstate="print"/>
          <a:srcRect/>
          <a:stretch>
            <a:fillRect/>
          </a:stretch>
        </p:blipFill>
        <p:spPr bwMode="auto">
          <a:xfrm>
            <a:off x="3200400" y="1066800"/>
            <a:ext cx="4929187" cy="5041336"/>
          </a:xfrm>
          <a:prstGeom prst="rect">
            <a:avLst/>
          </a:prstGeom>
          <a:noFill/>
          <a:ln w="9525">
            <a:noFill/>
            <a:miter lim="800000"/>
            <a:headEnd/>
            <a:tailEnd/>
          </a:ln>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z="3200" dirty="0" smtClean="0"/>
              <a:t>Mate in 1</a:t>
            </a:r>
          </a:p>
        </p:txBody>
      </p:sp>
      <p:sp>
        <p:nvSpPr>
          <p:cNvPr id="8" name="Content Placeholder 7"/>
          <p:cNvSpPr>
            <a:spLocks noGrp="1"/>
          </p:cNvSpPr>
          <p:nvPr>
            <p:ph idx="1"/>
          </p:nvPr>
        </p:nvSpPr>
        <p:spPr/>
        <p:txBody>
          <a:bodyPr/>
          <a:lstStyle/>
          <a:p>
            <a:pPr>
              <a:buNone/>
            </a:pPr>
            <a:r>
              <a:rPr lang="en-US" sz="2400" dirty="0" smtClean="0"/>
              <a:t>Problem #10</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DE871A0D-C117-464D-9198-D07B4FAA6447}" type="slidenum">
              <a:rPr lang="en-US" smtClean="0"/>
              <a:pPr>
                <a:defRPr/>
              </a:pPr>
              <a:t>93</a:t>
            </a:fld>
            <a:endParaRPr lang="en-US"/>
          </a:p>
        </p:txBody>
      </p:sp>
      <p:pic>
        <p:nvPicPr>
          <p:cNvPr id="9" name="Content Placeholder 6" descr="Mate in 1 - Polgar 302 - 1 Qc6#.png"/>
          <p:cNvPicPr>
            <a:picLocks noChangeAspect="1"/>
          </p:cNvPicPr>
          <p:nvPr/>
        </p:nvPicPr>
        <p:blipFill>
          <a:blip r:embed="rId2" cstate="print"/>
          <a:srcRect/>
          <a:stretch>
            <a:fillRect/>
          </a:stretch>
        </p:blipFill>
        <p:spPr bwMode="auto">
          <a:xfrm>
            <a:off x="3200400" y="1066800"/>
            <a:ext cx="4906962" cy="5019173"/>
          </a:xfrm>
          <a:prstGeom prst="rect">
            <a:avLst/>
          </a:prstGeom>
          <a:noFill/>
          <a:ln w="9525">
            <a:noFill/>
            <a:miter lim="800000"/>
            <a:headEnd/>
            <a:tailEnd/>
          </a:ln>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3200" dirty="0" smtClean="0"/>
              <a:t>Mate in 1</a:t>
            </a:r>
          </a:p>
        </p:txBody>
      </p:sp>
      <p:sp>
        <p:nvSpPr>
          <p:cNvPr id="8" name="Content Placeholder 7"/>
          <p:cNvSpPr>
            <a:spLocks noGrp="1"/>
          </p:cNvSpPr>
          <p:nvPr>
            <p:ph idx="1"/>
          </p:nvPr>
        </p:nvSpPr>
        <p:spPr/>
        <p:txBody>
          <a:bodyPr/>
          <a:lstStyle/>
          <a:p>
            <a:pPr>
              <a:buNone/>
            </a:pPr>
            <a:r>
              <a:rPr lang="en-US" sz="2400" dirty="0" smtClean="0"/>
              <a:t>Problem #11</a:t>
            </a:r>
          </a:p>
          <a:p>
            <a:pPr>
              <a:buNone/>
            </a:pPr>
            <a:endParaRPr lang="en-US" sz="2400"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EA5633AE-FC28-4BC5-A82C-690D39649547}" type="slidenum">
              <a:rPr lang="en-US" smtClean="0"/>
              <a:pPr>
                <a:defRPr/>
              </a:pPr>
              <a:t>94</a:t>
            </a:fld>
            <a:endParaRPr lang="en-US"/>
          </a:p>
        </p:txBody>
      </p:sp>
      <p:pic>
        <p:nvPicPr>
          <p:cNvPr id="9" name="Content Placeholder 6" descr="Mate in 1 - Polgar 305 - 1 0-0#.png"/>
          <p:cNvPicPr>
            <a:picLocks noChangeAspect="1"/>
          </p:cNvPicPr>
          <p:nvPr/>
        </p:nvPicPr>
        <p:blipFill>
          <a:blip r:embed="rId2" cstate="print"/>
          <a:srcRect/>
          <a:stretch>
            <a:fillRect/>
          </a:stretch>
        </p:blipFill>
        <p:spPr bwMode="auto">
          <a:xfrm>
            <a:off x="3213961" y="1066800"/>
            <a:ext cx="4901339" cy="5029200"/>
          </a:xfrm>
          <a:prstGeom prst="rect">
            <a:avLst/>
          </a:prstGeom>
          <a:noFill/>
          <a:ln w="9525">
            <a:noFill/>
            <a:miter lim="800000"/>
            <a:headEnd/>
            <a:tailEnd/>
          </a:ln>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3200" dirty="0" smtClean="0"/>
              <a:t>Mate in 2</a:t>
            </a:r>
          </a:p>
        </p:txBody>
      </p:sp>
      <p:sp>
        <p:nvSpPr>
          <p:cNvPr id="8" name="Content Placeholder 7"/>
          <p:cNvSpPr>
            <a:spLocks noGrp="1"/>
          </p:cNvSpPr>
          <p:nvPr>
            <p:ph idx="1"/>
          </p:nvPr>
        </p:nvSpPr>
        <p:spPr/>
        <p:txBody>
          <a:bodyPr/>
          <a:lstStyle/>
          <a:p>
            <a:pPr>
              <a:buNone/>
            </a:pPr>
            <a:r>
              <a:rPr lang="en-US" sz="2400" dirty="0" smtClean="0"/>
              <a:t>Problem #12</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7636CF91-6B92-4897-8863-B173F7F0681B}" type="slidenum">
              <a:rPr lang="en-US" smtClean="0"/>
              <a:pPr>
                <a:defRPr/>
              </a:pPr>
              <a:t>95</a:t>
            </a:fld>
            <a:endParaRPr lang="en-US"/>
          </a:p>
        </p:txBody>
      </p:sp>
      <p:pic>
        <p:nvPicPr>
          <p:cNvPr id="9" name="Content Placeholder 9" descr="Mate in 2 - Polgar 375 - 1 Rb7+.png"/>
          <p:cNvPicPr>
            <a:picLocks noChangeAspect="1"/>
          </p:cNvPicPr>
          <p:nvPr/>
        </p:nvPicPr>
        <p:blipFill>
          <a:blip r:embed="rId2" cstate="print"/>
          <a:srcRect/>
          <a:stretch>
            <a:fillRect/>
          </a:stretch>
        </p:blipFill>
        <p:spPr bwMode="auto">
          <a:xfrm>
            <a:off x="3200400" y="1066799"/>
            <a:ext cx="4935537" cy="5040549"/>
          </a:xfrm>
          <a:prstGeom prst="rect">
            <a:avLst/>
          </a:prstGeom>
          <a:noFill/>
          <a:ln w="9525">
            <a:noFill/>
            <a:miter lim="800000"/>
            <a:headEnd/>
            <a:tailEnd/>
          </a:ln>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3200" dirty="0" smtClean="0"/>
              <a:t>Mate in 2</a:t>
            </a:r>
          </a:p>
        </p:txBody>
      </p:sp>
      <p:sp>
        <p:nvSpPr>
          <p:cNvPr id="8" name="Content Placeholder 7"/>
          <p:cNvSpPr>
            <a:spLocks noGrp="1"/>
          </p:cNvSpPr>
          <p:nvPr>
            <p:ph idx="1"/>
          </p:nvPr>
        </p:nvSpPr>
        <p:spPr/>
        <p:txBody>
          <a:bodyPr/>
          <a:lstStyle/>
          <a:p>
            <a:pPr>
              <a:buNone/>
            </a:pPr>
            <a:r>
              <a:rPr lang="en-US" sz="2400" dirty="0" smtClean="0"/>
              <a:t>Problem #13</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2438265C-604A-4C22-A17B-27F5BC89DE14}" type="slidenum">
              <a:rPr lang="en-US" smtClean="0"/>
              <a:pPr>
                <a:defRPr/>
              </a:pPr>
              <a:t>96</a:t>
            </a:fld>
            <a:endParaRPr lang="en-US"/>
          </a:p>
        </p:txBody>
      </p:sp>
      <p:pic>
        <p:nvPicPr>
          <p:cNvPr id="9" name="Content Placeholder 9" descr="Mate in 2 - Polgar 401 - Qe4+.png"/>
          <p:cNvPicPr>
            <a:picLocks noChangeAspect="1"/>
          </p:cNvPicPr>
          <p:nvPr/>
        </p:nvPicPr>
        <p:blipFill>
          <a:blip r:embed="rId2" cstate="print"/>
          <a:srcRect/>
          <a:stretch>
            <a:fillRect/>
          </a:stretch>
        </p:blipFill>
        <p:spPr bwMode="auto">
          <a:xfrm>
            <a:off x="3200400" y="1066799"/>
            <a:ext cx="4935537" cy="5040549"/>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3200" dirty="0" smtClean="0"/>
              <a:t>Mate in 2</a:t>
            </a:r>
          </a:p>
        </p:txBody>
      </p:sp>
      <p:sp>
        <p:nvSpPr>
          <p:cNvPr id="9" name="Content Placeholder 8"/>
          <p:cNvSpPr>
            <a:spLocks noGrp="1"/>
          </p:cNvSpPr>
          <p:nvPr>
            <p:ph idx="1"/>
          </p:nvPr>
        </p:nvSpPr>
        <p:spPr/>
        <p:txBody>
          <a:bodyPr/>
          <a:lstStyle/>
          <a:p>
            <a:pPr>
              <a:buNone/>
            </a:pPr>
            <a:r>
              <a:rPr lang="en-US" sz="2400" dirty="0" smtClean="0"/>
              <a:t>Problem #14</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F58B34A1-F46D-449F-9E8B-749A4B6E409E}" type="slidenum">
              <a:rPr lang="en-US" smtClean="0"/>
              <a:pPr>
                <a:defRPr/>
              </a:pPr>
              <a:t>97</a:t>
            </a:fld>
            <a:endParaRPr lang="en-US"/>
          </a:p>
        </p:txBody>
      </p:sp>
      <p:pic>
        <p:nvPicPr>
          <p:cNvPr id="10" name="Content Placeholder 9" descr="Mate in 2 - Polgar 531 - 1 Rh7+.png"/>
          <p:cNvPicPr>
            <a:picLocks noChangeAspect="1"/>
          </p:cNvPicPr>
          <p:nvPr/>
        </p:nvPicPr>
        <p:blipFill>
          <a:blip r:embed="rId2" cstate="print"/>
          <a:srcRect/>
          <a:stretch>
            <a:fillRect/>
          </a:stretch>
        </p:blipFill>
        <p:spPr bwMode="auto">
          <a:xfrm>
            <a:off x="3200400" y="1066800"/>
            <a:ext cx="4906962" cy="5019173"/>
          </a:xfrm>
          <a:prstGeom prst="rect">
            <a:avLst/>
          </a:prstGeom>
          <a:noFill/>
          <a:ln w="9525">
            <a:noFill/>
            <a:miter lim="800000"/>
            <a:headEnd/>
            <a:tailEnd/>
          </a:ln>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dirty="0" smtClean="0"/>
              <a:t>Mate in 2</a:t>
            </a:r>
          </a:p>
        </p:txBody>
      </p:sp>
      <p:sp>
        <p:nvSpPr>
          <p:cNvPr id="8" name="Content Placeholder 7"/>
          <p:cNvSpPr>
            <a:spLocks noGrp="1"/>
          </p:cNvSpPr>
          <p:nvPr>
            <p:ph idx="1"/>
          </p:nvPr>
        </p:nvSpPr>
        <p:spPr/>
        <p:txBody>
          <a:bodyPr/>
          <a:lstStyle/>
          <a:p>
            <a:pPr>
              <a:buNone/>
            </a:pPr>
            <a:r>
              <a:rPr lang="en-US" sz="2400" dirty="0" smtClean="0"/>
              <a:t>Problem #15</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E0174852-79BE-4AB1-A99D-DBDA1E8905A4}" type="slidenum">
              <a:rPr lang="en-US" smtClean="0"/>
              <a:pPr>
                <a:defRPr/>
              </a:pPr>
              <a:t>98</a:t>
            </a:fld>
            <a:endParaRPr lang="en-US"/>
          </a:p>
        </p:txBody>
      </p:sp>
      <p:pic>
        <p:nvPicPr>
          <p:cNvPr id="9" name="Content Placeholder 9" descr="Mate in 2 - Polgar 555 - 1 Nc7+.png"/>
          <p:cNvPicPr>
            <a:picLocks noChangeAspect="1"/>
          </p:cNvPicPr>
          <p:nvPr/>
        </p:nvPicPr>
        <p:blipFill>
          <a:blip r:embed="rId2" cstate="print"/>
          <a:srcRect/>
          <a:stretch>
            <a:fillRect/>
          </a:stretch>
        </p:blipFill>
        <p:spPr bwMode="auto">
          <a:xfrm>
            <a:off x="3200400" y="1066800"/>
            <a:ext cx="4941887" cy="5039764"/>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200" dirty="0" smtClean="0"/>
              <a:t>Mate in 2</a:t>
            </a:r>
          </a:p>
        </p:txBody>
      </p:sp>
      <p:sp>
        <p:nvSpPr>
          <p:cNvPr id="8" name="Content Placeholder 7"/>
          <p:cNvSpPr>
            <a:spLocks noGrp="1"/>
          </p:cNvSpPr>
          <p:nvPr>
            <p:ph idx="1"/>
          </p:nvPr>
        </p:nvSpPr>
        <p:spPr/>
        <p:txBody>
          <a:bodyPr/>
          <a:lstStyle/>
          <a:p>
            <a:pPr>
              <a:buNone/>
            </a:pPr>
            <a:r>
              <a:rPr lang="en-US" sz="2400" dirty="0" smtClean="0"/>
              <a:t>Problem #16</a:t>
            </a:r>
          </a:p>
          <a:p>
            <a:endParaRPr lang="en-US" dirty="0"/>
          </a:p>
        </p:txBody>
      </p:sp>
      <p:sp>
        <p:nvSpPr>
          <p:cNvPr id="6" name="Slide Number Placeholder 5"/>
          <p:cNvSpPr>
            <a:spLocks noGrp="1"/>
          </p:cNvSpPr>
          <p:nvPr>
            <p:ph type="sldNum" sz="quarter" idx="11"/>
          </p:nvPr>
        </p:nvSpPr>
        <p:spPr>
          <a:prstGeom prst="rect">
            <a:avLst/>
          </a:prstGeom>
        </p:spPr>
        <p:txBody>
          <a:bodyPr/>
          <a:lstStyle/>
          <a:p>
            <a:pPr>
              <a:defRPr/>
            </a:pPr>
            <a:r>
              <a:rPr lang="en-US" smtClean="0"/>
              <a:t>Page </a:t>
            </a:r>
            <a:fld id="{54BE4C39-5867-410C-9D52-30D9763237A3}" type="slidenum">
              <a:rPr lang="en-US" smtClean="0"/>
              <a:pPr>
                <a:defRPr/>
              </a:pPr>
              <a:t>99</a:t>
            </a:fld>
            <a:endParaRPr lang="en-US"/>
          </a:p>
        </p:txBody>
      </p:sp>
      <p:pic>
        <p:nvPicPr>
          <p:cNvPr id="9" name="Content Placeholder 9" descr="Mate in 2 - Polgar 565 - 1 Bb2.png"/>
          <p:cNvPicPr>
            <a:picLocks noChangeAspect="1"/>
          </p:cNvPicPr>
          <p:nvPr/>
        </p:nvPicPr>
        <p:blipFill>
          <a:blip r:embed="rId2" cstate="print"/>
          <a:srcRect/>
          <a:stretch>
            <a:fillRect/>
          </a:stretch>
        </p:blipFill>
        <p:spPr bwMode="auto">
          <a:xfrm>
            <a:off x="3200400" y="1066800"/>
            <a:ext cx="4913312" cy="500947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S030000512">
  <a:themeElements>
    <a:clrScheme name="Basic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sic2">
      <a:majorFont>
        <a:latin typeface="Blue Highway Free Condense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sic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1CF4B6B-502F-4843-9D26-0D4BE1519E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TS030000512</Template>
  <TotalTime>393</TotalTime>
  <Words>6309</Words>
  <Application>Microsoft Office PowerPoint</Application>
  <PresentationFormat>On-screen Show (4:3)</PresentationFormat>
  <Paragraphs>628</Paragraphs>
  <Slides>114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114</vt:i4>
      </vt:variant>
    </vt:vector>
  </HeadingPairs>
  <TitlesOfParts>
    <vt:vector size="118" baseType="lpstr">
      <vt:lpstr>Blue Highway Free Condensed</vt:lpstr>
      <vt:lpstr>Calibri</vt:lpstr>
      <vt:lpstr>Tahoma</vt:lpstr>
      <vt:lpstr>TS030000512</vt:lpstr>
      <vt:lpstr>Chess Merit Badge</vt:lpstr>
      <vt:lpstr>Chess Merit Badge Requirements</vt:lpstr>
      <vt:lpstr>Chess Merit Badge Requirements</vt:lpstr>
      <vt:lpstr>Chess Merit Badge Requirements</vt:lpstr>
      <vt:lpstr>Requirement 1</vt:lpstr>
      <vt:lpstr>History of the Game of Chess</vt:lpstr>
      <vt:lpstr>History of the Game of Chess</vt:lpstr>
      <vt:lpstr>History of the Game of Chess</vt:lpstr>
      <vt:lpstr>History of the Game of Chess</vt:lpstr>
      <vt:lpstr>Chess: A Game of Planning and Strategy</vt:lpstr>
      <vt:lpstr>Chess: A Game of Planning and Strategy</vt:lpstr>
      <vt:lpstr>Chess: A Game of Planning and Strategy</vt:lpstr>
      <vt:lpstr>Requirement 2</vt:lpstr>
      <vt:lpstr>The Benefits of Playing Chess</vt:lpstr>
      <vt:lpstr>The Benefits of Playing Chess</vt:lpstr>
      <vt:lpstr>The Benefits of Playing Chess</vt:lpstr>
      <vt:lpstr>Sportsmanship and Chess Etiquette</vt:lpstr>
      <vt:lpstr>Requirement 3</vt:lpstr>
      <vt:lpstr>The King</vt:lpstr>
      <vt:lpstr>The King</vt:lpstr>
      <vt:lpstr>The Rook</vt:lpstr>
      <vt:lpstr>The Knight</vt:lpstr>
      <vt:lpstr>The Bishop</vt:lpstr>
      <vt:lpstr>The Queen</vt:lpstr>
      <vt:lpstr>The Pawn</vt:lpstr>
      <vt:lpstr>How to Set Up a Chessboard</vt:lpstr>
      <vt:lpstr>Castling</vt:lpstr>
      <vt:lpstr>Castling</vt:lpstr>
      <vt:lpstr>En Passant Captures</vt:lpstr>
      <vt:lpstr>En Passant Captures</vt:lpstr>
      <vt:lpstr>Requirement 4</vt:lpstr>
      <vt:lpstr>The Algebraic System of Chess Notation</vt:lpstr>
      <vt:lpstr>The Algebraic System of Chess Notation</vt:lpstr>
      <vt:lpstr>The Algebraic System of Chess Notation</vt:lpstr>
      <vt:lpstr>The Algebraic System of Chess Notation</vt:lpstr>
      <vt:lpstr>The Algebraic System of Chess Notation</vt:lpstr>
      <vt:lpstr>The Algebraic System of Chess Notation</vt:lpstr>
      <vt:lpstr>The Algebraic System of Chess Notation</vt:lpstr>
      <vt:lpstr>The Algebraic System of Chess Notation</vt:lpstr>
      <vt:lpstr>The Algebraic System of Chess Notation</vt:lpstr>
      <vt:lpstr>The Algebraic System of Chess Notation</vt:lpstr>
      <vt:lpstr>The Algebraic System of Chess Notation</vt:lpstr>
      <vt:lpstr>The Algebraic System of Chess Notation</vt:lpstr>
      <vt:lpstr>The Algebraic System of Chess Notation</vt:lpstr>
      <vt:lpstr>The Algebraic System of Chess Notation</vt:lpstr>
      <vt:lpstr>The Algebraic System of Chess Notation</vt:lpstr>
      <vt:lpstr>Stages in the Game of Chess</vt:lpstr>
      <vt:lpstr>Opening Stage</vt:lpstr>
      <vt:lpstr>Middle Stage</vt:lpstr>
      <vt:lpstr>End Stage</vt:lpstr>
      <vt:lpstr>Classical Opening Principles </vt:lpstr>
      <vt:lpstr>Centralization</vt:lpstr>
      <vt:lpstr>Quick Development</vt:lpstr>
      <vt:lpstr>Quick Development</vt:lpstr>
      <vt:lpstr>Early Castling</vt:lpstr>
      <vt:lpstr>Early Castling</vt:lpstr>
      <vt:lpstr>Knights before Bishops </vt:lpstr>
      <vt:lpstr>The Four Rules of Castling </vt:lpstr>
      <vt:lpstr>Scholar’s Mate </vt:lpstr>
      <vt:lpstr>Fool’s Mate </vt:lpstr>
      <vt:lpstr>Draws in Chess</vt:lpstr>
      <vt:lpstr>Draws in Chess</vt:lpstr>
      <vt:lpstr>Requirement 5</vt:lpstr>
      <vt:lpstr>Exploiting Weaknesses</vt:lpstr>
      <vt:lpstr>Force</vt:lpstr>
      <vt:lpstr>King Safety</vt:lpstr>
      <vt:lpstr>Pawn Structure</vt:lpstr>
      <vt:lpstr>Space</vt:lpstr>
      <vt:lpstr>Tempo</vt:lpstr>
      <vt:lpstr>Timing</vt:lpstr>
      <vt:lpstr>Chess Tactics</vt:lpstr>
      <vt:lpstr>Chess Tactics</vt:lpstr>
      <vt:lpstr>Chess Tactics</vt:lpstr>
      <vt:lpstr>Chess Tactics</vt:lpstr>
      <vt:lpstr>Chess Tactics</vt:lpstr>
      <vt:lpstr>Chess Tactics</vt:lpstr>
      <vt:lpstr>Chess Tactics</vt:lpstr>
      <vt:lpstr>Chess Tactics</vt:lpstr>
      <vt:lpstr>Chess Tactics</vt:lpstr>
      <vt:lpstr>Chess Tactics</vt:lpstr>
      <vt:lpstr>Chess Tactics</vt:lpstr>
      <vt:lpstr>Demonstrate how to Force Checkmate</vt:lpstr>
      <vt:lpstr>Demonstrate how to Force Checkmate</vt:lpstr>
      <vt:lpstr>Mate in 1</vt:lpstr>
      <vt:lpstr>Mate in 1</vt:lpstr>
      <vt:lpstr>Mate in 1</vt:lpstr>
      <vt:lpstr>Mate in 1</vt:lpstr>
      <vt:lpstr>Mate in 1</vt:lpstr>
      <vt:lpstr>Mate in 1</vt:lpstr>
      <vt:lpstr>Mate in 1</vt:lpstr>
      <vt:lpstr>Mate in 1</vt:lpstr>
      <vt:lpstr>Mate in 1</vt:lpstr>
      <vt:lpstr>Mate in 1</vt:lpstr>
      <vt:lpstr>Mate in 1</vt:lpstr>
      <vt:lpstr>Mate in 2</vt:lpstr>
      <vt:lpstr>Mate in 2</vt:lpstr>
      <vt:lpstr>Mate in 2</vt:lpstr>
      <vt:lpstr>Mate in 2</vt:lpstr>
      <vt:lpstr>Mate in 2</vt:lpstr>
      <vt:lpstr>Mate in 2</vt:lpstr>
      <vt:lpstr>Mate in 2</vt:lpstr>
      <vt:lpstr>Mate in 2</vt:lpstr>
      <vt:lpstr>Mate in 2</vt:lpstr>
      <vt:lpstr>Mate in 2</vt:lpstr>
      <vt:lpstr>Mate in 2</vt:lpstr>
      <vt:lpstr>Mate in 2</vt:lpstr>
      <vt:lpstr>Mate in 2</vt:lpstr>
      <vt:lpstr>Mate in 2</vt:lpstr>
      <vt:lpstr>Mate in 2</vt:lpstr>
      <vt:lpstr>Solutions</vt:lpstr>
      <vt:lpstr>Solutions</vt:lpstr>
      <vt:lpstr>Solutions</vt:lpstr>
      <vt:lpstr>Solutions</vt:lpstr>
      <vt:lpstr>Requirement 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Chess Merit Badge</dc:title>
  <dc:creator>tmckibben</dc:creator>
  <cp:lastModifiedBy>Terry McKibben</cp:lastModifiedBy>
  <cp:revision>34</cp:revision>
  <dcterms:created xsi:type="dcterms:W3CDTF">2011-11-10T17:23:14Z</dcterms:created>
  <dcterms:modified xsi:type="dcterms:W3CDTF">2024-01-23T16:20:04Z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TC300005129990</vt:lpwstr>
  </property>
</Properties>
</file>